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73" r:id="rId13"/>
    <p:sldId id="274" r:id="rId14"/>
    <p:sldId id="271" r:id="rId15"/>
    <p:sldId id="272" r:id="rId16"/>
    <p:sldId id="264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lind Kabashi" initials="RK" lastIdx="1" clrIdx="0"/>
  <p:cmAuthor id="1" name="sultanijab" initials="sb" lastIdx="1" clrIdx="1"/>
  <p:cmAuthor id="2" name="Ana Mitreska" initials="AM" lastIdx="19" clrIdx="2">
    <p:extLst/>
  </p:cmAuthor>
  <p:cmAuthor id="3" name="Sultanija Bojceva Terzijan" initials="SBT" lastIdx="2" clrIdx="3">
    <p:extLst/>
  </p:cmAuthor>
  <p:cmAuthor id="4" name="Tanja Jakimova" initials="TJ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D92"/>
    <a:srgbClr val="284480"/>
    <a:srgbClr val="9F7831"/>
    <a:srgbClr val="A77E33"/>
    <a:srgbClr val="C29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364" autoAdjust="0"/>
  </p:normalViewPr>
  <p:slideViewPr>
    <p:cSldViewPr>
      <p:cViewPr varScale="1">
        <p:scale>
          <a:sx n="98" d="100"/>
          <a:sy n="98" d="100"/>
        </p:scale>
        <p:origin x="20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M\Documents\Anita_Guverner\MANU_2018\Manu_2018_so%20proekcija%20BOP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M\Documents\Anita_Guverner\MANU_2018\Manu_2018_so%20proekcija%20BOP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AnitaAB\Desktop\MANU%20Konference%202018\Manu_2018%20NAJNOVI%2017.09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naM\Documents\Anita_Guverner\MANU_2018\Manu_2018_so%20proekcija%20BOP%20(1)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M\Documents\Anita_Guverner\MANU_2018\Manu_2018_so%20proekcija%20BOP%20(1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AnaM\AppData\Local\Microsoft\Windows\Temporary%20Internet%20Files\Content.Outlook\ACYPBFGB\Manu_2018_so%20proekcija%20BOP%202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M\Documents\Anita_Guverner\MANU_2018\&#1044;&#1061;&#1042;%20&#1079;&#1072;%20&#1087;&#1088;&#1077;&#1079;&#1077;&#1085;&#1090;&#1072;&#1094;&#1080;&#1112;&#1072;-&#1075;&#1091;&#1074;&#1077;&#1088;&#1085;&#1077;&#108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mk-MK" sz="1000" dirty="0" smtClean="0"/>
              <a:t>Фискален</a:t>
            </a:r>
            <a:r>
              <a:rPr lang="mk-MK" sz="1000" baseline="0" dirty="0" smtClean="0"/>
              <a:t> импулс во пп од БДП и промена на каматна стапка во пп</a:t>
            </a:r>
            <a:endParaRPr lang="en-US" sz="1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672844955935267E-2"/>
          <c:y val="5.3937279862282979E-2"/>
          <c:w val="0.87613526065310854"/>
          <c:h val="0.79883058031416698"/>
        </c:manualLayout>
      </c:layout>
      <c:areaChart>
        <c:grouping val="standard"/>
        <c:varyColors val="0"/>
        <c:ser>
          <c:idx val="2"/>
          <c:order val="1"/>
          <c:tx>
            <c:strRef>
              <c:f>'delta flow gap (2)'!$M$1:$M$2</c:f>
              <c:strCache>
                <c:ptCount val="2"/>
                <c:pt idx="0">
                  <c:v>Фискален импулс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numRef>
              <c:f>'delta flow gap (2)'!$J$3:$J$17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'delta flow gap (2)'!$M$3:$M$17</c:f>
              <c:numCache>
                <c:formatCode>0.00</c:formatCode>
                <c:ptCount val="15"/>
                <c:pt idx="0">
                  <c:v>-5.1040717459078566</c:v>
                </c:pt>
                <c:pt idx="1">
                  <c:v>-0.63847619863360305</c:v>
                </c:pt>
                <c:pt idx="2">
                  <c:v>0.12759955537797008</c:v>
                </c:pt>
                <c:pt idx="3">
                  <c:v>1.5385815594622059</c:v>
                </c:pt>
                <c:pt idx="4">
                  <c:v>-0.18151101405922598</c:v>
                </c:pt>
                <c:pt idx="5">
                  <c:v>2.8171305629622001</c:v>
                </c:pt>
                <c:pt idx="6">
                  <c:v>0.68609253381546997</c:v>
                </c:pt>
                <c:pt idx="7">
                  <c:v>-9.6339727042329848E-2</c:v>
                </c:pt>
                <c:pt idx="8">
                  <c:v>-0.11718315827256021</c:v>
                </c:pt>
                <c:pt idx="9">
                  <c:v>0.29721622386953017</c:v>
                </c:pt>
                <c:pt idx="10">
                  <c:v>0.27040547329743969</c:v>
                </c:pt>
                <c:pt idx="11">
                  <c:v>0.9363076321535706</c:v>
                </c:pt>
                <c:pt idx="12">
                  <c:v>-0.26880925630052044</c:v>
                </c:pt>
                <c:pt idx="13">
                  <c:v>-0.68088369402218962</c:v>
                </c:pt>
                <c:pt idx="14">
                  <c:v>-0.66273641897425017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B7-4318-8D74-3667A8838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2436096"/>
        <c:axId val="1122431200"/>
      </c:areaChart>
      <c:lineChart>
        <c:grouping val="stacked"/>
        <c:varyColors val="0"/>
        <c:ser>
          <c:idx val="1"/>
          <c:order val="0"/>
          <c:tx>
            <c:strRef>
              <c:f>'delta flow gap (2)'!$L$1:$L$2</c:f>
              <c:strCache>
                <c:ptCount val="2"/>
                <c:pt idx="0">
                  <c:v>Промена на каматна стапка на БЗ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'delta flow gap (2)'!$J$3:$J$17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'delta flow gap (2)'!$L$3:$L$17</c:f>
              <c:numCache>
                <c:formatCode>0.00</c:formatCode>
                <c:ptCount val="15"/>
                <c:pt idx="0">
                  <c:v>-4.5274999999999981</c:v>
                </c:pt>
                <c:pt idx="1">
                  <c:v>7.3333333333332362E-2</c:v>
                </c:pt>
                <c:pt idx="2">
                  <c:v>1.4758333333333322</c:v>
                </c:pt>
                <c:pt idx="3">
                  <c:v>-3.782499999999998</c:v>
                </c:pt>
                <c:pt idx="4">
                  <c:v>-0.95000000000000195</c:v>
                </c:pt>
                <c:pt idx="5">
                  <c:v>1.4108333333333336</c:v>
                </c:pt>
                <c:pt idx="6">
                  <c:v>1.9841666666666677</c:v>
                </c:pt>
                <c:pt idx="7">
                  <c:v>-2.7616666666666676</c:v>
                </c:pt>
                <c:pt idx="8">
                  <c:v>-1.6966666666666663</c:v>
                </c:pt>
                <c:pt idx="9">
                  <c:v>-0.18416666666666748</c:v>
                </c:pt>
                <c:pt idx="10">
                  <c:v>-0.49499999999999922</c:v>
                </c:pt>
                <c:pt idx="11">
                  <c:v>-7.0833333333333304E-2</c:v>
                </c:pt>
                <c:pt idx="12">
                  <c:v>0</c:v>
                </c:pt>
                <c:pt idx="13">
                  <c:v>0.47916666666666652</c:v>
                </c:pt>
                <c:pt idx="14">
                  <c:v>-0.45833333333333304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BB7-4318-8D74-3667A8838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436096"/>
        <c:axId val="1122431200"/>
      </c:lineChart>
      <c:catAx>
        <c:axId val="112243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122431200"/>
        <c:crosses val="autoZero"/>
        <c:auto val="1"/>
        <c:lblAlgn val="ctr"/>
        <c:lblOffset val="100"/>
        <c:noMultiLvlLbl val="0"/>
      </c:catAx>
      <c:valAx>
        <c:axId val="112243120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12243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 algn="ctr">
        <a:defRPr lang="en-US" sz="9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'delta flow gap'!$W$1</c:f>
              <c:strCache>
                <c:ptCount val="1"/>
                <c:pt idx="0">
                  <c:v>Циклично прилагодено буџетско салдо % од БДП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'delta flow gap'!$V$2:$V$18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'delta flow gap'!$W$2:$W$18</c:f>
              <c:numCache>
                <c:formatCode>General</c:formatCode>
                <c:ptCount val="15"/>
                <c:pt idx="0">
                  <c:v>0.60522637018564696</c:v>
                </c:pt>
                <c:pt idx="1">
                  <c:v>1.24370256881925</c:v>
                </c:pt>
                <c:pt idx="2">
                  <c:v>1.1161030134412799</c:v>
                </c:pt>
                <c:pt idx="3">
                  <c:v>-0.42247854602092599</c:v>
                </c:pt>
                <c:pt idx="4">
                  <c:v>-0.24096753196170001</c:v>
                </c:pt>
                <c:pt idx="5">
                  <c:v>-3.0580980949239001</c:v>
                </c:pt>
                <c:pt idx="6">
                  <c:v>-3.74419062873937</c:v>
                </c:pt>
                <c:pt idx="7">
                  <c:v>-3.6478509016970402</c:v>
                </c:pt>
                <c:pt idx="8">
                  <c:v>-3.53066774342448</c:v>
                </c:pt>
                <c:pt idx="9">
                  <c:v>-3.8278839672940101</c:v>
                </c:pt>
                <c:pt idx="10">
                  <c:v>-4.0982894405914498</c:v>
                </c:pt>
                <c:pt idx="11">
                  <c:v>-5.0345970727450204</c:v>
                </c:pt>
                <c:pt idx="12">
                  <c:v>-4.7657878164445</c:v>
                </c:pt>
                <c:pt idx="13">
                  <c:v>-4.0849041224223104</c:v>
                </c:pt>
                <c:pt idx="14">
                  <c:v>-3.4221677034480602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97F-4491-A82A-89D70A9C2CF8}"/>
            </c:ext>
          </c:extLst>
        </c:ser>
        <c:ser>
          <c:idx val="1"/>
          <c:order val="1"/>
          <c:tx>
            <c:strRef>
              <c:f>'delta flow gap'!$X$1</c:f>
              <c:strCache>
                <c:ptCount val="1"/>
                <c:pt idx="0">
                  <c:v>Вкупно буџетско салдо % од БДП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'delta flow gap'!$V$2:$V$18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'delta flow gap'!$X$2:$X$18</c:f>
              <c:numCache>
                <c:formatCode>General</c:formatCode>
                <c:ptCount val="15"/>
                <c:pt idx="0">
                  <c:v>-1</c:v>
                </c:pt>
                <c:pt idx="1">
                  <c:v>0</c:v>
                </c:pt>
                <c:pt idx="2">
                  <c:v>0.2</c:v>
                </c:pt>
                <c:pt idx="3">
                  <c:v>-0.5</c:v>
                </c:pt>
                <c:pt idx="4">
                  <c:v>0.6</c:v>
                </c:pt>
                <c:pt idx="5">
                  <c:v>-0.9</c:v>
                </c:pt>
                <c:pt idx="6">
                  <c:v>-2.6</c:v>
                </c:pt>
                <c:pt idx="7">
                  <c:v>-2.4</c:v>
                </c:pt>
                <c:pt idx="8">
                  <c:v>-2.5</c:v>
                </c:pt>
                <c:pt idx="9">
                  <c:v>-3.8</c:v>
                </c:pt>
                <c:pt idx="10">
                  <c:v>-3.8</c:v>
                </c:pt>
                <c:pt idx="11">
                  <c:v>-4.2</c:v>
                </c:pt>
                <c:pt idx="12">
                  <c:v>-3.5</c:v>
                </c:pt>
                <c:pt idx="13">
                  <c:v>-2.6</c:v>
                </c:pt>
                <c:pt idx="14">
                  <c:v>-2.7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97F-4491-A82A-89D70A9C2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433920"/>
        <c:axId val="1122444256"/>
      </c:lineChart>
      <c:catAx>
        <c:axId val="112243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2444256"/>
        <c:crosses val="autoZero"/>
        <c:auto val="1"/>
        <c:lblAlgn val="ctr"/>
        <c:lblOffset val="100"/>
        <c:noMultiLvlLbl val="0"/>
      </c:catAx>
      <c:valAx>
        <c:axId val="11224442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12243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mk-MK" sz="12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Текови</a:t>
            </a:r>
            <a:r>
              <a:rPr lang="mk-MK" sz="1200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креирање и повлекување ликвидност</a:t>
            </a:r>
            <a:endParaRPr lang="en-US" sz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200958326894402"/>
          <c:y val="0.1607480995462279"/>
          <c:w val="0.5510516232930589"/>
          <c:h val="0.597926338974828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'Текови на ликвидност'!$C$26</c:f>
              <c:strCache>
                <c:ptCount val="1"/>
                <c:pt idx="0">
                  <c:v>2003-2008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'Текови на ликвидност'!$D$25:$H$25</c:f>
              <c:strCache>
                <c:ptCount val="5"/>
                <c:pt idx="0">
                  <c:v>Држава</c:v>
                </c:pt>
                <c:pt idx="1">
                  <c:v>Девизен пазар</c:v>
                </c:pt>
                <c:pt idx="2">
                  <c:v>ГПО</c:v>
                </c:pt>
                <c:pt idx="3">
                  <c:v>Останато</c:v>
                </c:pt>
                <c:pt idx="4">
                  <c:v>Монетарни инструменти</c:v>
                </c:pt>
              </c:strCache>
            </c:strRef>
          </c:cat>
          <c:val>
            <c:numRef>
              <c:f>'Текови на ликвидност'!$D$26:$H$26</c:f>
              <c:numCache>
                <c:formatCode>0</c:formatCode>
                <c:ptCount val="5"/>
                <c:pt idx="0">
                  <c:v>-1817.5815091416669</c:v>
                </c:pt>
                <c:pt idx="1">
                  <c:v>6437.2248333333346</c:v>
                </c:pt>
                <c:pt idx="2">
                  <c:v>-997.5</c:v>
                </c:pt>
                <c:pt idx="3">
                  <c:v>144.90284247500009</c:v>
                </c:pt>
                <c:pt idx="4">
                  <c:v>-2668.4821666666671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A3-40E7-B54F-D8CA8C0223ED}"/>
            </c:ext>
          </c:extLst>
        </c:ser>
        <c:ser>
          <c:idx val="1"/>
          <c:order val="1"/>
          <c:tx>
            <c:strRef>
              <c:f>'Текови на ликвидност'!$C$27</c:f>
              <c:strCache>
                <c:ptCount val="1"/>
                <c:pt idx="0">
                  <c:v>2009-2011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'Текови на ликвидност'!$D$25:$H$25</c:f>
              <c:strCache>
                <c:ptCount val="5"/>
                <c:pt idx="0">
                  <c:v>Држава</c:v>
                </c:pt>
                <c:pt idx="1">
                  <c:v>Девизен пазар</c:v>
                </c:pt>
                <c:pt idx="2">
                  <c:v>ГПО</c:v>
                </c:pt>
                <c:pt idx="3">
                  <c:v>Останато</c:v>
                </c:pt>
                <c:pt idx="4">
                  <c:v>Монетарни инструменти</c:v>
                </c:pt>
              </c:strCache>
            </c:strRef>
          </c:cat>
          <c:val>
            <c:numRef>
              <c:f>'Текови на ликвидност'!$D$27:$H$27</c:f>
              <c:numCache>
                <c:formatCode>0</c:formatCode>
                <c:ptCount val="5"/>
                <c:pt idx="0">
                  <c:v>5221.5283442500004</c:v>
                </c:pt>
                <c:pt idx="1">
                  <c:v>-188.43633333333295</c:v>
                </c:pt>
                <c:pt idx="2">
                  <c:v>-656.1450000000001</c:v>
                </c:pt>
                <c:pt idx="3">
                  <c:v>2237.3873224166668</c:v>
                </c:pt>
                <c:pt idx="4">
                  <c:v>-4414.1783333333333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A3-40E7-B54F-D8CA8C0223ED}"/>
            </c:ext>
          </c:extLst>
        </c:ser>
        <c:ser>
          <c:idx val="2"/>
          <c:order val="2"/>
          <c:tx>
            <c:strRef>
              <c:f>'Текови на ликвидност'!$C$28</c:f>
              <c:strCache>
                <c:ptCount val="1"/>
                <c:pt idx="0">
                  <c:v>2012-2018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'Текови на ликвидност'!$D$25:$H$25</c:f>
              <c:strCache>
                <c:ptCount val="5"/>
                <c:pt idx="0">
                  <c:v>Држава</c:v>
                </c:pt>
                <c:pt idx="1">
                  <c:v>Девизен пазар</c:v>
                </c:pt>
                <c:pt idx="2">
                  <c:v>ГПО</c:v>
                </c:pt>
                <c:pt idx="3">
                  <c:v>Останато</c:v>
                </c:pt>
                <c:pt idx="4">
                  <c:v>Монетарни инструменти</c:v>
                </c:pt>
              </c:strCache>
            </c:strRef>
          </c:cat>
          <c:val>
            <c:numRef>
              <c:f>'Текови на ликвидност'!$D$28:$H$28</c:f>
              <c:numCache>
                <c:formatCode>0</c:formatCode>
                <c:ptCount val="5"/>
                <c:pt idx="0">
                  <c:v>-265.03029187428598</c:v>
                </c:pt>
                <c:pt idx="1">
                  <c:v>2702.1542857142858</c:v>
                </c:pt>
                <c:pt idx="2">
                  <c:v>-2053.0830000000001</c:v>
                </c:pt>
                <c:pt idx="3">
                  <c:v>1400.8838633028572</c:v>
                </c:pt>
                <c:pt idx="4">
                  <c:v>-1381.8571428571429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A3-40E7-B54F-D8CA8C022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2431744"/>
        <c:axId val="1122434464"/>
      </c:barChart>
      <c:barChart>
        <c:barDir val="bar"/>
        <c:grouping val="clustered"/>
        <c:varyColors val="0"/>
        <c:ser>
          <c:idx val="3"/>
          <c:order val="3"/>
          <c:tx>
            <c:strRef>
              <c:f>'Текови на ликвидност'!$C$29</c:f>
              <c:strCache>
                <c:ptCount val="1"/>
                <c:pt idx="0">
                  <c:v>Кумулатив 2003- јули 2018(горна скала)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'Текови на ликвидност'!$D$25:$H$25</c:f>
              <c:strCache>
                <c:ptCount val="5"/>
                <c:pt idx="0">
                  <c:v>Држава</c:v>
                </c:pt>
                <c:pt idx="1">
                  <c:v>Девизен пазар</c:v>
                </c:pt>
                <c:pt idx="2">
                  <c:v>ГПО</c:v>
                </c:pt>
                <c:pt idx="3">
                  <c:v>Останато</c:v>
                </c:pt>
                <c:pt idx="4">
                  <c:v>Монетарни инструменти</c:v>
                </c:pt>
              </c:strCache>
            </c:strRef>
          </c:cat>
          <c:val>
            <c:numRef>
              <c:f>'Текови на ликвидност'!$D$29:$H$29</c:f>
              <c:numCache>
                <c:formatCode>0</c:formatCode>
                <c:ptCount val="5"/>
                <c:pt idx="0">
                  <c:v>2903.8839347799985</c:v>
                </c:pt>
                <c:pt idx="1">
                  <c:v>56973.120000000017</c:v>
                </c:pt>
                <c:pt idx="2">
                  <c:v>-22325.016</c:v>
                </c:pt>
                <c:pt idx="3">
                  <c:v>17387.766065219999</c:v>
                </c:pt>
                <c:pt idx="4">
                  <c:v>-38926.428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2A3-40E7-B54F-D8CA8C0223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2436640"/>
        <c:axId val="1122435552"/>
      </c:barChart>
      <c:catAx>
        <c:axId val="1122431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9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22434464"/>
        <c:crosses val="autoZero"/>
        <c:auto val="1"/>
        <c:lblAlgn val="ctr"/>
        <c:lblOffset val="100"/>
        <c:noMultiLvlLbl val="0"/>
      </c:catAx>
      <c:valAx>
        <c:axId val="112243446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22431744"/>
        <c:crosses val="autoZero"/>
        <c:crossBetween val="between"/>
      </c:valAx>
      <c:valAx>
        <c:axId val="1122435552"/>
        <c:scaling>
          <c:orientation val="minMax"/>
        </c:scaling>
        <c:delete val="0"/>
        <c:axPos val="t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2436640"/>
        <c:crosses val="max"/>
        <c:crossBetween val="between"/>
      </c:valAx>
      <c:catAx>
        <c:axId val="1122436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224355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54064978112194E-2"/>
          <c:y val="0.10354700744374166"/>
          <c:w val="0.90461802399034041"/>
          <c:h val="0.626285615937352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'Јавен долг'!$J$3</c:f>
              <c:strCache>
                <c:ptCount val="1"/>
                <c:pt idx="0">
                  <c:v>Вкупен јавен долг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'Јавен долг'!$A$4:$A$23</c:f>
              <c:numCache>
                <c:formatCode>General</c:formatCode>
                <c:ptCount val="2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</c:numCache>
            </c:numRef>
          </c:cat>
          <c:val>
            <c:numRef>
              <c:f>'Јавен долг'!$J$4:$J$23</c:f>
              <c:numCache>
                <c:formatCode>0.0</c:formatCode>
                <c:ptCount val="20"/>
                <c:pt idx="0">
                  <c:v>43.218253172356405</c:v>
                </c:pt>
                <c:pt idx="1">
                  <c:v>39.185270288676598</c:v>
                </c:pt>
                <c:pt idx="2">
                  <c:v>37.609665893853283</c:v>
                </c:pt>
                <c:pt idx="3">
                  <c:v>39.512935680951479</c:v>
                </c:pt>
                <c:pt idx="4">
                  <c:v>33.219389193647984</c:v>
                </c:pt>
                <c:pt idx="5">
                  <c:v>25.765170787978775</c:v>
                </c:pt>
                <c:pt idx="6">
                  <c:v>23.065443797636345</c:v>
                </c:pt>
                <c:pt idx="7">
                  <c:v>26.148281111758582</c:v>
                </c:pt>
                <c:pt idx="8">
                  <c:v>27.233596500844691</c:v>
                </c:pt>
                <c:pt idx="9">
                  <c:v>31.997071293639699</c:v>
                </c:pt>
                <c:pt idx="10">
                  <c:v>38.331334664701352</c:v>
                </c:pt>
                <c:pt idx="11">
                  <c:v>40.217010086633806</c:v>
                </c:pt>
                <c:pt idx="12">
                  <c:v>45.692837574075234</c:v>
                </c:pt>
                <c:pt idx="13">
                  <c:v>46.582384442385575</c:v>
                </c:pt>
                <c:pt idx="14">
                  <c:v>48.367835284351912</c:v>
                </c:pt>
                <c:pt idx="15">
                  <c:v>47.491648303409981</c:v>
                </c:pt>
                <c:pt idx="16">
                  <c:v>49.915761711148328</c:v>
                </c:pt>
                <c:pt idx="17">
                  <c:v>52.026738540214843</c:v>
                </c:pt>
                <c:pt idx="18">
                  <c:v>49.425322353885868</c:v>
                </c:pt>
                <c:pt idx="19">
                  <c:v>47.213113324182771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E0-4846-8103-17A51715A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22439360"/>
        <c:axId val="1122433376"/>
      </c:barChart>
      <c:lineChart>
        <c:grouping val="standard"/>
        <c:varyColors val="0"/>
        <c:ser>
          <c:idx val="1"/>
          <c:order val="1"/>
          <c:tx>
            <c:strRef>
              <c:f>'Јавен долг'!$M$3</c:f>
              <c:strCache>
                <c:ptCount val="1"/>
                <c:pt idx="0">
                  <c:v>Мастришки критериум</c:v>
                </c:pt>
              </c:strCache>
            </c:strRef>
          </c:tx>
          <c:spPr>
            <a:ln w="38100">
              <a:solidFill>
                <a:srgbClr val="4472C4">
                  <a:lumMod val="75000"/>
                </a:srgb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-0.68589584196712261"/>
                  <c:y val="-5.2459016393442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2E0-4846-8103-17A51715A3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'Јавен долг'!$A$4:$A$19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'Јавен долг'!$M$4:$M$23</c:f>
              <c:numCache>
                <c:formatCode>0.0</c:formatCode>
                <c:ptCount val="20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2E0-4846-8103-17A51715A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439360"/>
        <c:axId val="1122433376"/>
      </c:lineChart>
      <c:catAx>
        <c:axId val="112243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122433376"/>
        <c:crosses val="autoZero"/>
        <c:auto val="1"/>
        <c:lblAlgn val="ctr"/>
        <c:lblOffset val="100"/>
        <c:noMultiLvlLbl val="0"/>
      </c:catAx>
      <c:valAx>
        <c:axId val="11224333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122439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8076622001197218E-2"/>
          <c:y val="0.86337007874015748"/>
          <c:w val="0.946509393018786"/>
          <c:h val="7.3251581257260862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mk-MK" sz="1100" b="0" dirty="0"/>
              <a:t>Показатели за адекватност на девизните резерви </a:t>
            </a:r>
            <a:endParaRPr lang="en-US" sz="1100" b="0" dirty="0"/>
          </a:p>
        </c:rich>
      </c:tx>
      <c:layout>
        <c:manualLayout>
          <c:xMode val="edge"/>
          <c:yMode val="edge"/>
          <c:x val="0.17715318032946406"/>
          <c:y val="1.3479057318524616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8616532688866148E-2"/>
          <c:y val="5.9925492760727665E-2"/>
          <c:w val="0.84500530963244791"/>
          <c:h val="0.68202975578182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'Adekvatnost DR'!$A$7</c:f>
              <c:strCache>
                <c:ptCount val="1"/>
                <c:pt idx="0">
                  <c:v>Состојба на бруто девизни резерви, во милиони евра (лева скала)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'Adekvatnost DR'!$B$6:$O$6</c:f>
              <c:numCache>
                <c:formatCode>0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'Adekvatnost DR'!$B$7:$O$7</c:f>
              <c:numCache>
                <c:formatCode>#,##0.0</c:formatCode>
                <c:ptCount val="14"/>
                <c:pt idx="0">
                  <c:v>716.93620095519498</c:v>
                </c:pt>
                <c:pt idx="1">
                  <c:v>1122.9274221414594</c:v>
                </c:pt>
                <c:pt idx="2">
                  <c:v>1416.670462</c:v>
                </c:pt>
                <c:pt idx="3">
                  <c:v>1524.3617959999999</c:v>
                </c:pt>
                <c:pt idx="4">
                  <c:v>1494.9374490799999</c:v>
                </c:pt>
                <c:pt idx="5">
                  <c:v>1597.5110608599998</c:v>
                </c:pt>
                <c:pt idx="6">
                  <c:v>1714.5070789399999</c:v>
                </c:pt>
                <c:pt idx="7">
                  <c:v>2068.8958702800001</c:v>
                </c:pt>
                <c:pt idx="8">
                  <c:v>2193.3422538899999</c:v>
                </c:pt>
                <c:pt idx="9">
                  <c:v>1992.9934869899998</c:v>
                </c:pt>
                <c:pt idx="10">
                  <c:v>2436.48263602</c:v>
                </c:pt>
                <c:pt idx="11">
                  <c:v>2261.75424518</c:v>
                </c:pt>
                <c:pt idx="12">
                  <c:v>2613.4344722999999</c:v>
                </c:pt>
                <c:pt idx="13">
                  <c:v>2336.2539760000004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46-4A31-B980-745D8E16F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351973584"/>
        <c:axId val="1351977392"/>
      </c:barChart>
      <c:lineChart>
        <c:grouping val="standard"/>
        <c:varyColors val="0"/>
        <c:ser>
          <c:idx val="1"/>
          <c:order val="1"/>
          <c:tx>
            <c:strRef>
              <c:f>'Adekvatnost DR'!$A$9</c:f>
              <c:strCache>
                <c:ptCount val="1"/>
                <c:pt idx="0">
                  <c:v>Месечна покриеност на увозот на стоки и услуги од наредната година </c:v>
                </c:pt>
              </c:strCache>
            </c:strRef>
          </c:tx>
          <c:spPr>
            <a:ln w="635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'Adekvatnost DR'!$B$6:$O$6</c:f>
              <c:numCache>
                <c:formatCode>0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'Adekvatnost DR'!$B$9:$O$9</c:f>
              <c:numCache>
                <c:formatCode>#,##0.0</c:formatCode>
                <c:ptCount val="14"/>
                <c:pt idx="0">
                  <c:v>3.3513258431633677</c:v>
                </c:pt>
                <c:pt idx="1">
                  <c:v>4.4982040518687834</c:v>
                </c:pt>
                <c:pt idx="2">
                  <c:v>4.5018024167941206</c:v>
                </c:pt>
                <c:pt idx="3">
                  <c:v>3.9555219290673209</c:v>
                </c:pt>
                <c:pt idx="4">
                  <c:v>4.8737784184362996</c:v>
                </c:pt>
                <c:pt idx="5">
                  <c:v>4.6429765296750922</c:v>
                </c:pt>
                <c:pt idx="6">
                  <c:v>4.1255355471637287</c:v>
                </c:pt>
                <c:pt idx="7">
                  <c:v>4.8944017503812818</c:v>
                </c:pt>
                <c:pt idx="8">
                  <c:v>5.2450753137356836</c:v>
                </c:pt>
                <c:pt idx="9">
                  <c:v>4.3015744878707061</c:v>
                </c:pt>
                <c:pt idx="10">
                  <c:v>4.9567475061752893</c:v>
                </c:pt>
                <c:pt idx="11">
                  <c:v>4.2895210467575664</c:v>
                </c:pt>
                <c:pt idx="12">
                  <c:v>4.5286779299592546</c:v>
                </c:pt>
                <c:pt idx="13">
                  <c:v>3.7296981113567855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46-4A31-B980-745D8E16FD6E}"/>
            </c:ext>
          </c:extLst>
        </c:ser>
        <c:ser>
          <c:idx val="3"/>
          <c:order val="2"/>
          <c:tx>
            <c:strRef>
              <c:f>'Adekvatnost DR'!$A$10</c:f>
              <c:strCache>
                <c:ptCount val="1"/>
                <c:pt idx="0">
                  <c:v>Девизни резерви/ краткорочен долг со резидуално доспевање </c:v>
                </c:pt>
              </c:strCache>
            </c:strRef>
          </c:tx>
          <c:spPr>
            <a:ln>
              <a:solidFill>
                <a:srgbClr val="002060"/>
              </a:solidFill>
              <a:prstDash val="sysDash"/>
            </a:ln>
          </c:spPr>
          <c:marker>
            <c:symbol val="none"/>
          </c:marker>
          <c:cat>
            <c:numRef>
              <c:f>'Adekvatnost DR'!$B$6:$O$6</c:f>
              <c:numCache>
                <c:formatCode>0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'Adekvatnost DR'!$B$10:$O$10</c:f>
              <c:numCache>
                <c:formatCode>0.0</c:formatCode>
                <c:ptCount val="14"/>
                <c:pt idx="0">
                  <c:v>0.89028202623154629</c:v>
                </c:pt>
                <c:pt idx="1">
                  <c:v>1.0352701876299326</c:v>
                </c:pt>
                <c:pt idx="2">
                  <c:v>1.3439556794835377</c:v>
                </c:pt>
                <c:pt idx="3">
                  <c:v>1.0771773672180613</c:v>
                </c:pt>
                <c:pt idx="4">
                  <c:v>0.94721173037236328</c:v>
                </c:pt>
                <c:pt idx="5">
                  <c:v>0.939455932744929</c:v>
                </c:pt>
                <c:pt idx="6">
                  <c:v>0.98562426178877571</c:v>
                </c:pt>
                <c:pt idx="7">
                  <c:v>1.1808759685867916</c:v>
                </c:pt>
                <c:pt idx="8">
                  <c:v>1.0348371279851074</c:v>
                </c:pt>
                <c:pt idx="9">
                  <c:v>1.0845943515027912</c:v>
                </c:pt>
                <c:pt idx="10">
                  <c:v>1.1283280021215762</c:v>
                </c:pt>
                <c:pt idx="11">
                  <c:v>1.1261819719589676</c:v>
                </c:pt>
                <c:pt idx="12">
                  <c:v>1.1567291042455057</c:v>
                </c:pt>
                <c:pt idx="13">
                  <c:v>0.8882636775511924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46-4A31-B980-745D8E16F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1978480"/>
        <c:axId val="1351987184"/>
      </c:lineChart>
      <c:catAx>
        <c:axId val="135197358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351977392"/>
        <c:crosses val="autoZero"/>
        <c:auto val="1"/>
        <c:lblAlgn val="ctr"/>
        <c:lblOffset val="100"/>
        <c:tickLblSkip val="1"/>
        <c:noMultiLvlLbl val="0"/>
      </c:catAx>
      <c:valAx>
        <c:axId val="1351977392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351973584"/>
        <c:crosses val="autoZero"/>
        <c:crossBetween val="between"/>
      </c:valAx>
      <c:valAx>
        <c:axId val="1351987184"/>
        <c:scaling>
          <c:orientation val="minMax"/>
        </c:scaling>
        <c:delete val="0"/>
        <c:axPos val="r"/>
        <c:numFmt formatCode="#,##0.0" sourceLinked="1"/>
        <c:majorTickMark val="out"/>
        <c:minorTickMark val="none"/>
        <c:tickLblPos val="nextTo"/>
        <c:crossAx val="1351978480"/>
        <c:crosses val="max"/>
        <c:crossBetween val="between"/>
      </c:valAx>
      <c:catAx>
        <c:axId val="1351978480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one"/>
        <c:crossAx val="1351987184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>
        <c:manualLayout>
          <c:xMode val="edge"/>
          <c:yMode val="edge"/>
          <c:x val="0"/>
          <c:y val="0.81683989595852191"/>
          <c:w val="0.99263397622317684"/>
          <c:h val="0.1831601040414780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Tahoma" pitchFamily="34" charset="0"/>
          <a:ea typeface="Tahoma" pitchFamily="34" charset="0"/>
          <a:cs typeface="Tahoma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407743496672718E-2"/>
          <c:y val="0.10354700744374166"/>
          <c:w val="0.87754376437972481"/>
          <c:h val="0.74431840282259798"/>
        </c:manualLayout>
      </c:layout>
      <c:lineChart>
        <c:grouping val="standard"/>
        <c:varyColors val="0"/>
        <c:ser>
          <c:idx val="1"/>
          <c:order val="1"/>
          <c:tx>
            <c:strRef>
              <c:f>'Јавен долг'!$K$3</c:f>
              <c:strCache>
                <c:ptCount val="1"/>
                <c:pt idx="0">
                  <c:v>Вкупен јавен долг (лева скала)</c:v>
                </c:pt>
              </c:strCache>
            </c:strRef>
          </c:tx>
          <c:marker>
            <c:symbol val="none"/>
          </c:marker>
          <c:cat>
            <c:numRef>
              <c:f>'Јавен долг'!$A$7:$A$19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'Јавен долг'!$K$7:$K$19</c:f>
              <c:numCache>
                <c:formatCode>0.0</c:formatCode>
                <c:ptCount val="13"/>
                <c:pt idx="0">
                  <c:v>39.512935680951479</c:v>
                </c:pt>
                <c:pt idx="1">
                  <c:v>33.219389193647984</c:v>
                </c:pt>
                <c:pt idx="2">
                  <c:v>25.765170787978775</c:v>
                </c:pt>
                <c:pt idx="3">
                  <c:v>23.065443797636345</c:v>
                </c:pt>
                <c:pt idx="4">
                  <c:v>26.148281111758582</c:v>
                </c:pt>
                <c:pt idx="5">
                  <c:v>27.233596500844691</c:v>
                </c:pt>
                <c:pt idx="6">
                  <c:v>31.997071293639699</c:v>
                </c:pt>
                <c:pt idx="7">
                  <c:v>38.331334664701352</c:v>
                </c:pt>
                <c:pt idx="8">
                  <c:v>40.217010086633806</c:v>
                </c:pt>
                <c:pt idx="9">
                  <c:v>45.692837574075234</c:v>
                </c:pt>
                <c:pt idx="10">
                  <c:v>46.582384442385575</c:v>
                </c:pt>
                <c:pt idx="11">
                  <c:v>48.367835284351912</c:v>
                </c:pt>
                <c:pt idx="12">
                  <c:v>47.491648303409981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FFB-424C-9B88-884DADCBE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1979024"/>
        <c:axId val="1351985552"/>
      </c:lineChart>
      <c:lineChart>
        <c:grouping val="standard"/>
        <c:varyColors val="0"/>
        <c:ser>
          <c:idx val="0"/>
          <c:order val="0"/>
          <c:tx>
            <c:strRef>
              <c:f>'Јавен долг'!$O$3</c:f>
              <c:strCache>
                <c:ptCount val="1"/>
                <c:pt idx="0">
                  <c:v>Каматни плаќања (десна скала)</c:v>
                </c:pt>
              </c:strCache>
            </c:strRef>
          </c:tx>
          <c:marker>
            <c:symbol val="none"/>
          </c:marker>
          <c:cat>
            <c:numRef>
              <c:f>'Јавен долг'!$A$7:$A$19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'Јавен долг'!$O$7:$O$19</c:f>
              <c:numCache>
                <c:formatCode>0.00</c:formatCode>
                <c:ptCount val="13"/>
                <c:pt idx="0">
                  <c:v>0.97183563951019158</c:v>
                </c:pt>
                <c:pt idx="1">
                  <c:v>1.0457694641393436</c:v>
                </c:pt>
                <c:pt idx="2">
                  <c:v>0.89782179797269279</c:v>
                </c:pt>
                <c:pt idx="3">
                  <c:v>0.77336209614802354</c:v>
                </c:pt>
                <c:pt idx="4">
                  <c:v>0.72592070874094383</c:v>
                </c:pt>
                <c:pt idx="5">
                  <c:v>0.80958454268565005</c:v>
                </c:pt>
                <c:pt idx="6">
                  <c:v>0.82718884155761518</c:v>
                </c:pt>
                <c:pt idx="7">
                  <c:v>1.000004848991326</c:v>
                </c:pt>
                <c:pt idx="8">
                  <c:v>1.0089152448390188</c:v>
                </c:pt>
                <c:pt idx="9">
                  <c:v>1.0676536499864488</c:v>
                </c:pt>
                <c:pt idx="10">
                  <c:v>1.2678906892971991</c:v>
                </c:pt>
                <c:pt idx="11">
                  <c:v>1.2531571887805899</c:v>
                </c:pt>
                <c:pt idx="12">
                  <c:v>1.4644630003068975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FFB-424C-9B88-884DADCBE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1974128"/>
        <c:axId val="1351986096"/>
      </c:lineChart>
      <c:catAx>
        <c:axId val="135197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51985552"/>
        <c:crosses val="autoZero"/>
        <c:auto val="1"/>
        <c:lblAlgn val="ctr"/>
        <c:lblOffset val="100"/>
        <c:noMultiLvlLbl val="0"/>
      </c:catAx>
      <c:valAx>
        <c:axId val="1351985552"/>
        <c:scaling>
          <c:orientation val="minMax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out"/>
        <c:minorTickMark val="none"/>
        <c:tickLblPos val="nextTo"/>
        <c:crossAx val="1351979024"/>
        <c:crosses val="autoZero"/>
        <c:crossBetween val="between"/>
        <c:majorUnit val="10"/>
      </c:valAx>
      <c:valAx>
        <c:axId val="1351986096"/>
        <c:scaling>
          <c:orientation val="minMax"/>
          <c:min val="0.5"/>
        </c:scaling>
        <c:delete val="0"/>
        <c:axPos val="r"/>
        <c:numFmt formatCode="0.0" sourceLinked="0"/>
        <c:majorTickMark val="out"/>
        <c:minorTickMark val="none"/>
        <c:tickLblPos val="nextTo"/>
        <c:crossAx val="1351974128"/>
        <c:crosses val="max"/>
        <c:crossBetween val="between"/>
      </c:valAx>
      <c:catAx>
        <c:axId val="1351974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5198609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1569215712442725"/>
          <c:y val="0.68413510606256189"/>
          <c:w val="0.77620094221434666"/>
          <c:h val="0.1399457854653414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598131769348083E-2"/>
          <c:y val="0.10349843947395464"/>
          <c:w val="0.90286351706036749"/>
          <c:h val="0.79421988918051911"/>
        </c:manualLayout>
      </c:layout>
      <c:barChart>
        <c:barDir val="col"/>
        <c:grouping val="clustered"/>
        <c:varyColors val="0"/>
        <c:ser>
          <c:idx val="0"/>
          <c:order val="0"/>
          <c:tx>
            <c:v>распон на приноси на македонска и германска државна обврзница</c:v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'GOV IR_charts'!$B$59:$N$59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'GOV IR_charts'!$B$69:$N$69</c:f>
              <c:numCache>
                <c:formatCode>0</c:formatCode>
                <c:ptCount val="13"/>
                <c:pt idx="0">
                  <c:v>6.65</c:v>
                </c:pt>
                <c:pt idx="1">
                  <c:v>5.84</c:v>
                </c:pt>
                <c:pt idx="2">
                  <c:v>3.7789999999999999</c:v>
                </c:pt>
                <c:pt idx="3">
                  <c:v>3.7366670000000002</c:v>
                </c:pt>
                <c:pt idx="4">
                  <c:v>5.2799999999999994</c:v>
                </c:pt>
                <c:pt idx="5">
                  <c:v>1.9894999999999996</c:v>
                </c:pt>
                <c:pt idx="6">
                  <c:v>2.9899999999999998</c:v>
                </c:pt>
                <c:pt idx="7">
                  <c:v>4.0990000000000002</c:v>
                </c:pt>
                <c:pt idx="8">
                  <c:v>3.6199999999999992</c:v>
                </c:pt>
                <c:pt idx="9">
                  <c:v>3.7050000000000001</c:v>
                </c:pt>
                <c:pt idx="10">
                  <c:v>3.5</c:v>
                </c:pt>
                <c:pt idx="11">
                  <c:v>4.2072727272727271</c:v>
                </c:pt>
                <c:pt idx="12">
                  <c:v>3.4937252556782532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51987728"/>
        <c:axId val="1351980656"/>
      </c:barChart>
      <c:lineChart>
        <c:grouping val="standard"/>
        <c:varyColors val="0"/>
        <c:ser>
          <c:idx val="1"/>
          <c:order val="1"/>
          <c:tx>
            <c:v>Каматни стапки на ДХВ</c:v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'GOV IR_charts'!$B$59:$N$59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'GOV IR_charts'!$B$55:$N$55</c:f>
              <c:numCache>
                <c:formatCode>General</c:formatCode>
                <c:ptCount val="13"/>
                <c:pt idx="0">
                  <c:v>10</c:v>
                </c:pt>
                <c:pt idx="1">
                  <c:v>9.6</c:v>
                </c:pt>
                <c:pt idx="2" formatCode="0.0">
                  <c:v>7.9989999999999997</c:v>
                </c:pt>
                <c:pt idx="3" formatCode="0.0">
                  <c:v>7.7166670000000002</c:v>
                </c:pt>
                <c:pt idx="4" formatCode="0.0">
                  <c:v>8.5</c:v>
                </c:pt>
                <c:pt idx="5" formatCode="0.0">
                  <c:v>4.7294999999999998</c:v>
                </c:pt>
                <c:pt idx="6" formatCode="0.0">
                  <c:v>5.6</c:v>
                </c:pt>
                <c:pt idx="7" formatCode="0.0">
                  <c:v>5.5990000000000002</c:v>
                </c:pt>
                <c:pt idx="8" formatCode="0.0">
                  <c:v>5.1899999999999995</c:v>
                </c:pt>
                <c:pt idx="9" formatCode="0.0">
                  <c:v>4.8650000000000002</c:v>
                </c:pt>
                <c:pt idx="10" formatCode="0.0">
                  <c:v>4</c:v>
                </c:pt>
                <c:pt idx="11" formatCode="0.0">
                  <c:v>4.2972727272727269</c:v>
                </c:pt>
                <c:pt idx="12" formatCode="0.0">
                  <c:v>3.813725255678253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1987728"/>
        <c:axId val="135198065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v>Каматни стапки на издадени еврообврзници - РМ</c:v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diamond"/>
                  <c:size val="7"/>
                  <c:spPr>
                    <a:solidFill>
                      <a:schemeClr val="accent3"/>
                    </a:solidFill>
                    <a:ln w="9525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'GOV IR_charts'!$B$59:$N$59</c15:sqref>
                        </c15:formulaRef>
                      </c:ext>
                    </c:extLst>
                    <c:strCache>
                      <c:ptCount val="13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  <c:pt idx="6">
                        <c:v>2011</c:v>
                      </c:pt>
                      <c:pt idx="7">
                        <c:v>2012</c:v>
                      </c:pt>
                      <c:pt idx="8">
                        <c:v>2013</c:v>
                      </c:pt>
                      <c:pt idx="9">
                        <c:v>2014</c:v>
                      </c:pt>
                      <c:pt idx="10">
                        <c:v>2015</c:v>
                      </c:pt>
                      <c:pt idx="11">
                        <c:v>2016</c:v>
                      </c:pt>
                      <c:pt idx="12">
                        <c:v>2017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'GOV IR_charts'!$B$74:$N$74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4.625</c:v>
                      </c:pt>
                      <c:pt idx="4">
                        <c:v>9.875</c:v>
                      </c:pt>
                      <c:pt idx="9">
                        <c:v>3.9750000000000001</c:v>
                      </c:pt>
                      <c:pt idx="10">
                        <c:v>4.875</c:v>
                      </c:pt>
                      <c:pt idx="11">
                        <c:v>5.625</c:v>
                      </c:pt>
                      <c:pt idx="12">
                        <c:v>2.75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35198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351980656"/>
        <c:crosses val="autoZero"/>
        <c:auto val="1"/>
        <c:lblAlgn val="ctr"/>
        <c:lblOffset val="100"/>
        <c:noMultiLvlLbl val="0"/>
      </c:catAx>
      <c:valAx>
        <c:axId val="13519806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35198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8177509791508689E-2"/>
          <c:y val="1.8084720422605404E-2"/>
          <c:w val="0.93182239720034998"/>
          <c:h val="0.141688795936545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0.94098</cdr:y>
    </cdr:from>
    <cdr:to>
      <cdr:x>0.99409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2733675"/>
          <a:ext cx="481012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mk-MK" sz="800" baseline="0" dirty="0" smtClean="0">
              <a:latin typeface="Tahoma" pitchFamily="34" charset="0"/>
              <a:cs typeface="Tahoma" pitchFamily="34" charset="0"/>
            </a:rPr>
            <a:t>. </a:t>
          </a:r>
          <a:endParaRPr lang="en-US" sz="800" dirty="0">
            <a:latin typeface="Tahoma" pitchFamily="34" charset="0"/>
            <a:cs typeface="Tahoma" pitchFamily="34" charset="0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0.24091</cdr:x>
      <cdr:y>0</cdr:y>
    </cdr:from>
    <cdr:to>
      <cdr:x>0.72045</cdr:x>
      <cdr:y>0.20072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2262" y="0"/>
          <a:ext cx="2174186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Јавен</a:t>
          </a:r>
          <a:r>
            <a:rPr lang="mk-MK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долг</a:t>
          </a:r>
        </a:p>
        <a:p xmlns:a="http://schemas.openxmlformats.org/drawingml/2006/main">
          <a:pPr algn="ctr"/>
          <a:r>
            <a:rPr lang="en-US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</a:t>
          </a:r>
          <a:r>
            <a:rPr lang="mk-MK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во % од БДП</a:t>
          </a:r>
          <a:r>
            <a:rPr lang="en-US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r>
            <a:rPr lang="mk-MK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mk-MK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0.8076</cdr:x>
      <cdr:y>0.1082</cdr:y>
    </cdr:from>
    <cdr:to>
      <cdr:x>0.99298</cdr:x>
      <cdr:y>0.86667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4384675" y="314325"/>
          <a:ext cx="1006475" cy="22034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  <a:alpha val="25000"/>
          </a:schemeClr>
        </a:solidFill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0.65322</cdr:x>
      <cdr:y>0.05355</cdr:y>
    </cdr:from>
    <cdr:to>
      <cdr:x>0.83169</cdr:x>
      <cdr:y>0.13224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546475" y="155575"/>
          <a:ext cx="968963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mk-MK" sz="1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проекција</a:t>
          </a:r>
          <a:r>
            <a:rPr lang="mk-MK" sz="1100"/>
            <a:t> </a:t>
          </a:r>
          <a:endParaRPr lang="en-US" sz="1100"/>
        </a:p>
      </cdr:txBody>
    </cdr:sp>
  </cdr:relSizeAnchor>
  <cdr:relSizeAnchor xmlns:cdr="http://schemas.openxmlformats.org/drawingml/2006/chartDrawing">
    <cdr:from>
      <cdr:x>0.66316</cdr:x>
      <cdr:y>0.14754</cdr:y>
    </cdr:from>
    <cdr:to>
      <cdr:x>0.79825</cdr:x>
      <cdr:y>0.14754</cdr:y>
    </cdr:to>
    <cdr:cxnSp macro="">
      <cdr:nvCxnSpPr>
        <cdr:cNvPr id="8" name="Straight Arrow Connector 7"/>
        <cdr:cNvCxnSpPr/>
      </cdr:nvCxnSpPr>
      <cdr:spPr>
        <a:xfrm xmlns:a="http://schemas.openxmlformats.org/drawingml/2006/main">
          <a:off x="3600450" y="428625"/>
          <a:ext cx="733425" cy="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bg1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0.94098</cdr:y>
    </cdr:from>
    <cdr:to>
      <cdr:x>0.99409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2733675"/>
          <a:ext cx="481012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mk-MK" sz="800">
              <a:solidFill>
                <a:sysClr val="windowText" lastClr="000000"/>
              </a:solidFill>
              <a:latin typeface="Tahoma" pitchFamily="34" charset="0"/>
              <a:cs typeface="Tahoma" pitchFamily="34" charset="0"/>
            </a:rPr>
            <a:t>Извор:</a:t>
          </a:r>
          <a:r>
            <a:rPr lang="mk-MK" sz="800" baseline="0">
              <a:solidFill>
                <a:sysClr val="windowText" lastClr="000000"/>
              </a:solidFill>
              <a:latin typeface="Tahoma" pitchFamily="34" charset="0"/>
              <a:cs typeface="Tahoma" pitchFamily="34" charset="0"/>
            </a:rPr>
            <a:t> Пресметки на НБРМ</a:t>
          </a:r>
          <a:r>
            <a:rPr lang="en-US" sz="800" baseline="0">
              <a:solidFill>
                <a:sysClr val="windowText" lastClr="000000"/>
              </a:solidFill>
              <a:latin typeface="Tahoma" pitchFamily="34" charset="0"/>
              <a:cs typeface="Tahoma" pitchFamily="34" charset="0"/>
            </a:rPr>
            <a:t> </a:t>
          </a:r>
          <a:r>
            <a:rPr lang="mk-MK" sz="800" baseline="0">
              <a:solidFill>
                <a:sysClr val="windowText" lastClr="000000"/>
              </a:solidFill>
              <a:latin typeface="Tahoma" pitchFamily="34" charset="0"/>
              <a:cs typeface="Tahoma" pitchFamily="34" charset="0"/>
            </a:rPr>
            <a:t>врз основа на податоци од Министерството за финансии. </a:t>
          </a:r>
          <a:endParaRPr lang="en-US" sz="800">
            <a:solidFill>
              <a:sysClr val="windowText" lastClr="000000"/>
            </a:solidFill>
            <a:latin typeface="Tahoma" pitchFamily="34" charset="0"/>
            <a:cs typeface="Tahoma" pitchFamily="34" charset="0"/>
          </a:endParaRPr>
        </a:p>
        <a:p xmlns:a="http://schemas.openxmlformats.org/drawingml/2006/main">
          <a:endParaRPr lang="en-US" sz="11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0.24091</cdr:x>
      <cdr:y>0</cdr:y>
    </cdr:from>
    <cdr:to>
      <cdr:x>0.72045</cdr:x>
      <cdr:y>0.20072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2262" y="0"/>
          <a:ext cx="2174186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mk-MK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Јавен долг и каматни плаќања                                                       </a:t>
          </a:r>
          <a:r>
            <a:rPr lang="en-US" sz="1000" b="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</a:t>
          </a:r>
          <a:r>
            <a:rPr lang="mk-MK" sz="1000" b="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во % од БДП</a:t>
          </a:r>
          <a:r>
            <a:rPr lang="en-US" sz="1000" b="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r>
            <a:rPr lang="mk-MK" sz="1000" b="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mk-MK" sz="10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C967E-407D-4545-B18F-E809B892C336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BB3D9-AEF8-4C59-A599-D7E136E698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6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B3D9-AEF8-4C59-A599-D7E136E69843}" type="slidenum">
              <a:rPr lang="en-US" smtClean="0"/>
              <a:pPr/>
              <a:t>1</a:t>
            </a:fld>
          </a:p>
        </p:txBody>
      </p:sp>
    </p:spTree>
    <p:extLst>
      <p:ext uri="{BB962C8B-B14F-4D97-AF65-F5344CB8AC3E}">
        <p14:creationId xmlns:p14="http://schemas.microsoft.com/office/powerpoint/2010/main" val="311971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B3D9-AEF8-4C59-A599-D7E136E69843}" type="slidenum">
              <a:rPr lang="en-US" smtClean="0"/>
              <a:pPr/>
              <a:t>3</a:t>
            </a:fld>
          </a:p>
        </p:txBody>
      </p:sp>
    </p:spTree>
    <p:extLst>
      <p:ext uri="{BB962C8B-B14F-4D97-AF65-F5344CB8AC3E}">
        <p14:creationId xmlns:p14="http://schemas.microsoft.com/office/powerpoint/2010/main" val="200780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B3D9-AEF8-4C59-A599-D7E136E69843}" type="slidenum">
              <a:rPr lang="en-US" smtClean="0"/>
              <a:pPr/>
              <a:t>4</a:t>
            </a:fld>
          </a:p>
        </p:txBody>
      </p:sp>
    </p:spTree>
    <p:extLst>
      <p:ext uri="{BB962C8B-B14F-4D97-AF65-F5344CB8AC3E}">
        <p14:creationId xmlns:p14="http://schemas.microsoft.com/office/powerpoint/2010/main" val="992948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B3D9-AEF8-4C59-A599-D7E136E69843}" type="slidenum">
              <a:rPr lang="en-US" smtClean="0"/>
              <a:pPr/>
              <a:t>5</a:t>
            </a:fld>
          </a:p>
        </p:txBody>
      </p:sp>
    </p:spTree>
    <p:extLst>
      <p:ext uri="{BB962C8B-B14F-4D97-AF65-F5344CB8AC3E}">
        <p14:creationId xmlns:p14="http://schemas.microsoft.com/office/powerpoint/2010/main" val="465471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B3D9-AEF8-4C59-A599-D7E136E69843}" type="slidenum">
              <a:rPr lang="en-US" smtClean="0"/>
              <a:pPr/>
              <a:t>7</a:t>
            </a:fld>
          </a:p>
        </p:txBody>
      </p:sp>
    </p:spTree>
    <p:extLst>
      <p:ext uri="{BB962C8B-B14F-4D97-AF65-F5344CB8AC3E}">
        <p14:creationId xmlns:p14="http://schemas.microsoft.com/office/powerpoint/2010/main" val="4087456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B3D9-AEF8-4C59-A599-D7E136E69843}" type="slidenum">
              <a:rPr lang="en-US" smtClean="0"/>
              <a:pPr/>
              <a:t>9</a:t>
            </a:fld>
          </a:p>
        </p:txBody>
      </p:sp>
    </p:spTree>
    <p:extLst>
      <p:ext uri="{BB962C8B-B14F-4D97-AF65-F5344CB8AC3E}">
        <p14:creationId xmlns:p14="http://schemas.microsoft.com/office/powerpoint/2010/main" val="2831599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B3D9-AEF8-4C59-A599-D7E136E69843}" type="slidenum">
              <a:rPr lang="en-US" smtClean="0"/>
              <a:pPr/>
              <a:t>10</a:t>
            </a:fld>
          </a:p>
        </p:txBody>
      </p:sp>
    </p:spTree>
    <p:extLst>
      <p:ext uri="{BB962C8B-B14F-4D97-AF65-F5344CB8AC3E}">
        <p14:creationId xmlns:p14="http://schemas.microsoft.com/office/powerpoint/2010/main" val="373263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B3D9-AEF8-4C59-A599-D7E136E69843}" type="slidenum">
              <a:rPr lang="en-US" smtClean="0"/>
              <a:pPr/>
              <a:t>12</a:t>
            </a:fld>
          </a:p>
        </p:txBody>
      </p:sp>
    </p:spTree>
    <p:extLst>
      <p:ext uri="{BB962C8B-B14F-4D97-AF65-F5344CB8AC3E}">
        <p14:creationId xmlns:p14="http://schemas.microsoft.com/office/powerpoint/2010/main" val="2755606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B3D9-AEF8-4C59-A599-D7E136E69843}" type="slidenum">
              <a:rPr lang="en-US" smtClean="0"/>
              <a:pPr/>
              <a:t>13</a:t>
            </a:fld>
          </a:p>
        </p:txBody>
      </p:sp>
    </p:spTree>
    <p:extLst>
      <p:ext uri="{BB962C8B-B14F-4D97-AF65-F5344CB8AC3E}">
        <p14:creationId xmlns:p14="http://schemas.microsoft.com/office/powerpoint/2010/main" val="118289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284984"/>
            <a:ext cx="8280920" cy="1224136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284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1340" y="5301208"/>
            <a:ext cx="3816424" cy="100811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2844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84480"/>
                </a:solidFill>
              </a:defRPr>
            </a:lvl1pPr>
          </a:lstStyle>
          <a:p>
            <a:fld id="{28BB6118-B035-456B-BFBF-5987776F83DB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844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84480"/>
                </a:solidFill>
              </a:defRPr>
            </a:lvl1pPr>
          </a:lstStyle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115A-E82B-43AC-B629-BE92C056A812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8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7F77-3B68-4AFD-BD58-0DC6F2C307ED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08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791F-BC36-4E5D-8F7F-347DA4AADA5D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8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26D3-19E5-48AE-B76B-6BF671EC3420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97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3C41-4F42-4A4E-A9A4-3190071B4569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43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4344-E483-4BF1-B5C2-6CE11158677D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75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B07C-AF38-4007-B810-442610EB23B2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25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D91A-EE10-42B0-9457-589D246B20BE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83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4EA3-537C-4CFC-8586-8302DB9C018C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26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0E29-E3F3-4D6F-BF0E-25F53FC3B79C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7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BA39-0CC0-4445-A9E3-61785B6F5DAF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53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2FD8-71C8-4258-909E-54C9BAB06957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EAD6-B777-45BF-93C7-1E6C6F2E667A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6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501B-6C53-4BA4-B422-17D2F60EFEC2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0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BF3-538A-4A4E-8B79-5D13F2B414FC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1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971E-9A95-4C9E-A58F-FABCC74765B2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0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67355-DC6B-46CD-A704-FC73BEBE6ED1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73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7855-6514-4363-BEA0-15D18D849E1C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5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8508-1429-4523-BB8A-83D471FBDB0D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5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77FB-F6C1-4749-ADE2-4780F902ECB0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0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844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823AA35-5AA0-49B5-B436-29173709383D}" type="datetime1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844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844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E97C01E-0778-4748-950E-4B9A0228A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1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8448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124200"/>
            <a:ext cx="8596064" cy="1376536"/>
          </a:xfrm>
        </p:spPr>
        <p:txBody>
          <a:bodyPr>
            <a:normAutofit/>
          </a:bodyPr>
          <a:lstStyle/>
          <a:p>
            <a:r>
              <a:rPr lang="sq-AL" dirty="1" b="1">
                <a:solidFill>
                  <a:srgbClr val="002060"/>
                </a:solidFill>
              </a:rPr>
              <a:t>Koordinimi i politikës monetare dhe fiskale në 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008" y="4724400"/>
            <a:ext cx="9144000" cy="1676400"/>
          </a:xfrm>
        </p:spPr>
        <p:txBody>
          <a:bodyPr>
            <a:noAutofit/>
          </a:bodyPr>
          <a:lstStyle/>
          <a:p>
            <a:r>
              <a:rPr lang="sq-AL" dirty="1">
                <a:solidFill>
                  <a:srgbClr val="002060"/>
                </a:solidFill>
              </a:rPr>
              <a:t>Anita Angelovska - Bezhoska</a:t>
            </a:r>
          </a:p>
          <a:p>
            <a:r>
              <a:rPr lang="sq-AL" dirty="1">
                <a:solidFill>
                  <a:srgbClr val="002060"/>
                </a:solidFill>
              </a:rPr>
              <a:t>Ana Mitreska</a:t>
            </a:r>
          </a:p>
          <a:p>
            <a:endParaRPr lang="en-US" altLang="en-US" dirty="0" smtClean="0">
              <a:solidFill>
                <a:srgbClr val="002060"/>
              </a:solidFill>
            </a:endParaRPr>
          </a:p>
          <a:p>
            <a:r>
              <a:rPr lang="sq-AL" dirty="1" sz="1800">
                <a:solidFill>
                  <a:srgbClr val="002060"/>
                </a:solidFill>
              </a:rPr>
              <a:t>tetor, 2018</a:t>
            </a:r>
          </a:p>
          <a:p>
            <a:endParaRPr lang="en-US" altLang="en-US" sz="4000" dirty="0" smtClean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47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8640"/>
            <a:ext cx="7715200" cy="936104"/>
          </a:xfrm>
        </p:spPr>
        <p:txBody>
          <a:bodyPr>
            <a:normAutofit/>
          </a:bodyPr>
          <a:lstStyle/>
          <a:p>
            <a:r>
              <a:rPr lang="sq-AL" dirty="1" sz="2000" b="1"/>
              <a:t>Sa sjellja kundërciklike ka shteruar hapësirën e politikave?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152400" y="1188456"/>
            <a:ext cx="3352799" cy="4907544"/>
          </a:xfrm>
        </p:spPr>
        <p:txBody>
          <a:bodyPr>
            <a:normAutofit lnSpcReduction="10000"/>
          </a:bodyPr>
          <a:lstStyle/>
          <a:p>
            <a:r>
              <a:rPr lang="sq-AL" dirty="1" sz="2000" b="1">
                <a:solidFill>
                  <a:schemeClr val="tx2"/>
                </a:solidFill>
              </a:rPr>
              <a:t>I ruajtur tek PM dhe i zvogëluar tek PF: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q-AL" dirty="1" b="1" sz="1500"/>
              <a:t>rezervat valutore</a:t>
            </a:r>
            <a:r>
              <a:rPr lang="sq-AL" dirty="1" sz="1500"/>
              <a:t> ruhen në bazë të vazhdueshme në nivel adekuat.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PH" sz="15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q-AL" dirty="1" b="1" sz="1500">
                <a:solidFill>
                  <a:schemeClr val="tx2"/>
                </a:solidFill>
              </a:rPr>
              <a:t>norma e interesit të bonove të bankës qendrore</a:t>
            </a:r>
            <a:r>
              <a:rPr lang="sq-AL" dirty="1" sz="1500">
                <a:solidFill>
                  <a:schemeClr val="tx2"/>
                </a:solidFill>
              </a:rPr>
              <a:t> është në nivel historikisht më të ulët prej 2,75%.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342900" lvl="1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q-AL" dirty="1" b="1" sz="1500"/>
              <a:t>Niveli i borxhit publik</a:t>
            </a:r>
            <a:r>
              <a:rPr lang="sq-AL" dirty="1" sz="1500"/>
              <a:t> dy herë më i lartë që nga periudha para krizës, edhe pse akoma nën Kriterin e Mastrihtit dhe nën vlerën referuese të FMN-së (nga 23% deri 47% të PBB-së).</a:t>
            </a:r>
          </a:p>
          <a:p>
            <a:pPr marL="342900" lvl="1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sz="1500" dirty="0"/>
          </a:p>
          <a:p>
            <a:pPr marL="342900" lvl="1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q-AL" dirty="1" sz="1500"/>
              <a:t>Pjesëmarrje relativisht të ulët të kostove diskrecionale të Buxhetit.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22793741"/>
              </p:ext>
            </p:extLst>
          </p:nvPr>
        </p:nvGraphicFramePr>
        <p:xfrm>
          <a:off x="4259368" y="3846662"/>
          <a:ext cx="4656032" cy="301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10</a:t>
            </a:fld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839183"/>
              </p:ext>
            </p:extLst>
          </p:nvPr>
        </p:nvGraphicFramePr>
        <p:xfrm>
          <a:off x="4114800" y="1188456"/>
          <a:ext cx="4800600" cy="253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589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8640"/>
            <a:ext cx="8991600" cy="936104"/>
          </a:xfrm>
        </p:spPr>
        <p:txBody>
          <a:bodyPr>
            <a:noAutofit/>
          </a:bodyPr>
          <a:lstStyle/>
          <a:p>
            <a:r>
              <a:rPr lang="sq-AL" dirty="1" sz="2400" b="1"/>
              <a:t>Shtrëngimi i kushteve globale financiare do të vështirësojë konsolidimin fiskal</a:t>
            </a:r>
            <a:r>
              <a:rPr lang="sq-AL" dirty="1" sz="2400" b="1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038600" cy="542607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q-AL" dirty="1" sz="2600"/>
              <a:t>Bankat qendrore të ekonomive të zhvilluara filluan </a:t>
            </a:r>
            <a:r>
              <a:rPr lang="sq-AL" dirty="1" b="1" sz="2600"/>
              <a:t>procesin e normalizimit të PM-së</a:t>
            </a:r>
            <a:r>
              <a:rPr lang="sq-AL" dirty="1" sz="2600"/>
              <a:t> - likuiditet më të ulët global, norma më të larta të interesit, dalje të kapitalit veçanërisht në ekonomitë e rrezikuara.</a:t>
            </a:r>
          </a:p>
          <a:p>
            <a:pPr marL="0" indent="0" algn="just">
              <a:buNone/>
            </a:pPr>
            <a:endParaRPr lang="mk-MK" sz="2600" dirty="0" smtClean="0"/>
          </a:p>
          <a:p>
            <a:pPr algn="just"/>
            <a:r>
              <a:rPr lang="sq-AL" dirty="1" sz="2600"/>
              <a:t>Efektet e mundshme varen prej më shumë faktorëve, përfshirë këtu edhe flukset hyrëse paraprake (madhësia dhe struktura)</a:t>
            </a:r>
            <a:r>
              <a:rPr lang="sq-AL" dirty="1" sz="2600"/>
              <a:t> </a:t>
            </a:r>
            <a:r>
              <a:rPr lang="sq-AL" dirty="1" sz="2600"/>
              <a:t>Analizat tregojnë se </a:t>
            </a:r>
            <a:r>
              <a:rPr lang="sq-AL" dirty="1" b="1" sz="2600"/>
              <a:t>shumica e përfitimeve (të drejtpërdrejta ose të tërthorta) nga lehtësimi kuantitativ i BQE-së në EJL, përfshirë këtu edhe RM-në, kishte sektori i qeverisë.</a:t>
            </a:r>
          </a:p>
          <a:p>
            <a:pPr marL="0" indent="0" algn="just">
              <a:buNone/>
            </a:pPr>
            <a:endParaRPr lang="mk-MK" sz="2600" dirty="0" smtClean="0"/>
          </a:p>
          <a:p>
            <a:pPr algn="just"/>
            <a:r>
              <a:rPr lang="sq-AL" dirty="1" b="1" sz="2600"/>
              <a:t>Rreziku nga huamarrja e jashtme më e shtrenjtë</a:t>
            </a:r>
            <a:r>
              <a:rPr lang="sq-AL" dirty="1" sz="2600"/>
              <a:t>, por edhe vendore nëse bëhet shtrëngim gradual i PM-së së vendit.</a:t>
            </a:r>
          </a:p>
          <a:p>
            <a:pPr marL="0" indent="0" algn="just">
              <a:buNone/>
            </a:pPr>
            <a:endParaRPr lang="mk-MK" sz="2600" dirty="0" smtClean="0"/>
          </a:p>
          <a:p>
            <a:pPr marL="0" indent="0" algn="just">
              <a:buNone/>
            </a:pPr>
            <a:r>
              <a:rPr lang="sq-AL" dirty="1" sz="1400"/>
              <a:t>*Vargu i referohet interesit për obligacionet dhjetëvjeçare gjermane dhe letrave vendore me vlerë me maturitet më të gjatë në vitin përkatës (deri dhjetë vjet).</a:t>
            </a:r>
            <a:r>
              <a:rPr lang="sq-AL" dirty="1" sz="1400"/>
              <a:t> </a:t>
            </a:r>
            <a:r>
              <a:rPr lang="sq-AL" dirty="1" sz="1400"/>
              <a:t>Normat e interesit i referohen interesit për letra me vlerë me maturitet më të gjatë në vitin përkatës (deri dhjetë vjet).</a:t>
            </a:r>
          </a:p>
          <a:p>
            <a:endParaRPr lang="en-PH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62152" y="1600200"/>
            <a:ext cx="4038600" cy="4525963"/>
          </a:xfrm>
        </p:spPr>
        <p:txBody>
          <a:bodyPr>
            <a:noAutofit/>
          </a:bodyPr>
          <a:lstStyle/>
          <a:p>
            <a:endParaRPr lang="mk-MK" sz="2400" dirty="0"/>
          </a:p>
          <a:p>
            <a:pPr marL="0" indent="0">
              <a:buNone/>
            </a:pPr>
            <a:endParaRPr lang="mk-MK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11</a:t>
            </a:fld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591155"/>
              </p:ext>
            </p:extLst>
          </p:nvPr>
        </p:nvGraphicFramePr>
        <p:xfrm>
          <a:off x="4086896" y="3863181"/>
          <a:ext cx="4970172" cy="260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150964"/>
              </p:ext>
            </p:extLst>
          </p:nvPr>
        </p:nvGraphicFramePr>
        <p:xfrm>
          <a:off x="4177048" y="1094265"/>
          <a:ext cx="4752304" cy="2481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16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88640"/>
            <a:ext cx="8915400" cy="936104"/>
          </a:xfrm>
        </p:spPr>
        <p:txBody>
          <a:bodyPr>
            <a:noAutofit/>
          </a:bodyPr>
          <a:lstStyle/>
          <a:p>
            <a:r>
              <a:rPr lang="sq-AL" dirty="1" sz="2400" b="1"/>
              <a:t>Politikat duhet të jenë mirë të përgatitura për liberalizimin e ardhshëm të kapitalit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144062"/>
            <a:ext cx="8229600" cy="5332938"/>
          </a:xfrm>
        </p:spPr>
        <p:txBody>
          <a:bodyPr>
            <a:noAutofit/>
          </a:bodyPr>
          <a:lstStyle/>
          <a:p>
            <a:pPr algn="just"/>
            <a:r>
              <a:rPr lang="sq-AL" dirty="1" sz="2000"/>
              <a:t>Nivel më i lartë i liberalizimit të flukseve të kapitalit, në parim, do të thotë </a:t>
            </a:r>
            <a:r>
              <a:rPr lang="sq-AL" dirty="1" b="1" sz="2000"/>
              <a:t>mundësi më e madhe për paqëndrueshmëri të flukseve</a:t>
            </a:r>
            <a:r>
              <a:rPr lang="sq-AL" dirty="1" sz="2000"/>
              <a:t> dhe kërkon përgatitje të mirë të politikave për reagim të shpejtë. </a:t>
            </a:r>
          </a:p>
          <a:p>
            <a:pPr marL="0" indent="0" algn="just">
              <a:buNone/>
            </a:pPr>
            <a:endParaRPr lang="mk-MK" sz="2000" dirty="0" smtClean="0"/>
          </a:p>
          <a:p>
            <a:pPr algn="just"/>
            <a:r>
              <a:rPr lang="sq-AL" dirty="1" sz="2000"/>
              <a:t>Kjo, veçanërisht në kushte të </a:t>
            </a:r>
            <a:r>
              <a:rPr lang="sq-AL" dirty="1" b="1" sz="2000"/>
              <a:t>integrimit relativisht të lartë financiar</a:t>
            </a:r>
            <a:r>
              <a:rPr lang="sq-AL" dirty="1" sz="2000"/>
              <a:t> i cili perceptohet përmes PNI-së negative (afër 60% të PBB-së).</a:t>
            </a:r>
          </a:p>
          <a:p>
            <a:pPr marL="0" indent="0" algn="just">
              <a:buNone/>
            </a:pPr>
            <a:endParaRPr lang="mk-MK" sz="2000" dirty="0" smtClean="0"/>
          </a:p>
          <a:p>
            <a:pPr algn="just"/>
            <a:r>
              <a:rPr lang="sq-AL" dirty="1" sz="2000"/>
              <a:t>Me fillimin e fazës së dytë të Marrëveshjes për SA </a:t>
            </a:r>
            <a:r>
              <a:rPr lang="sq-AL" dirty="1" b="1" sz="2000"/>
              <a:t>liberalizohen të gjithë flukset, përveç depozitave.</a:t>
            </a:r>
          </a:p>
          <a:p>
            <a:pPr marL="0" indent="0" algn="just">
              <a:buNone/>
            </a:pPr>
            <a:endParaRPr lang="mk-MK" sz="2000" dirty="0" smtClean="0"/>
          </a:p>
          <a:p>
            <a:pPr algn="just"/>
            <a:r>
              <a:rPr lang="sq-AL" dirty="1" sz="2000"/>
              <a:t>Eksperiencat në ekonomitë tjera janë heterogjene - shembuj të neto flukseve hyrëse më intensive por edhe të neto flukseve dalëse veçanërisht në segmentin e portfolio investimeve.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12</a:t>
            </a:fld>
          </a:p>
        </p:txBody>
      </p:sp>
    </p:spTree>
    <p:extLst>
      <p:ext uri="{BB962C8B-B14F-4D97-AF65-F5344CB8AC3E}">
        <p14:creationId xmlns:p14="http://schemas.microsoft.com/office/powerpoint/2010/main" val="10905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39"/>
            <a:ext cx="7715200" cy="954361"/>
          </a:xfrm>
        </p:spPr>
        <p:txBody>
          <a:bodyPr>
            <a:normAutofit/>
          </a:bodyPr>
          <a:lstStyle/>
          <a:p>
            <a:r>
              <a:rPr lang="sq-AL" dirty="1" b="1"/>
              <a:t>Përmbledhje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78475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sq-AL" dirty="1"/>
              <a:t>Politikat ishin kryesisht konsistente duke siguruar mbështetje të stabilitetit makroekonomik.</a:t>
            </a:r>
          </a:p>
          <a:p>
            <a:pPr marL="0" indent="0" algn="just">
              <a:buNone/>
            </a:pPr>
            <a:endParaRPr lang="mk-MK" dirty="0" smtClean="0"/>
          </a:p>
          <a:p>
            <a:pPr algn="just"/>
            <a:r>
              <a:rPr lang="sq-AL" dirty="1" b="1"/>
              <a:t>Nevojitet konsolidim fiskal gradual i mëtejshëm</a:t>
            </a:r>
            <a:r>
              <a:rPr lang="sq-AL" dirty="1"/>
              <a:t> me qëllim të ndërtimit të kapacitetit më të madhe për reagim ndaj tronditjeve të mundëshme (në të kundërtën e tërë ngarkesa e PM-së) me shqyrtimin e mundësive të anës së të ardhurave (ekonomisë gri) dhe anën e shpenzimeve (fokus në shpenzime me efekte afatgjata dhe jo afatshkurtra mbi rritjen, theks më të madh mbi investimet private).</a:t>
            </a:r>
          </a:p>
          <a:p>
            <a:pPr marL="0" indent="0" algn="just">
              <a:buNone/>
            </a:pPr>
            <a:endParaRPr lang="mk-MK" dirty="0" smtClean="0"/>
          </a:p>
          <a:p>
            <a:pPr algn="just"/>
            <a:r>
              <a:rPr lang="sq-AL" dirty="1"/>
              <a:t>Vendimtare për ndërtimin e kapacitetit të politikave është </a:t>
            </a:r>
            <a:r>
              <a:rPr lang="sq-AL" dirty="1" b="1"/>
              <a:t>vazhdimi me reformat strukturore</a:t>
            </a:r>
            <a:r>
              <a:rPr lang="sq-AL" dirty="1"/>
              <a:t> të cilat do të rezultojnë në investime të huaja të drejtpërdrejta dhe efekte pozitive mbi bilancin e pagesave dhe sektorin real duke përshpejtuar konvergjencën, dhe e gjithë kjo mbi rritjen e mëtutjeshme të rezervave valutore dhe rritjen ekonomike si faktor i rëndësishëm për stabilizimin e borxhit publik.</a:t>
            </a:r>
          </a:p>
          <a:p>
            <a:pPr marL="0" indent="0" algn="just">
              <a:buNone/>
            </a:pPr>
            <a:endParaRPr lang="mk-MK" dirty="0" smtClean="0"/>
          </a:p>
          <a:p>
            <a:pPr algn="just"/>
            <a:r>
              <a:rPr lang="sq-AL" dirty="1"/>
              <a:t>Ky proces mund të lehtësohet përmes zbatimit </a:t>
            </a:r>
            <a:r>
              <a:rPr lang="sq-AL" dirty="1" b="1"/>
              <a:t>të reformave institucionale</a:t>
            </a:r>
            <a:r>
              <a:rPr lang="sq-AL" dirty="1"/>
              <a:t> - përforcimin e procedurave për planifikim (veçanërisht atë afatmesëm), zbatimin e buxhetit, menaxhimin e borxhit publik, raportimit dhe transparencës.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sq-AL" dirty="1"/>
              <a:t>Për më shumë, duhet të përforcohet edhe </a:t>
            </a:r>
            <a:r>
              <a:rPr lang="sq-AL" dirty="1" b="1"/>
              <a:t>koordinim me politikën makro-prudenciale</a:t>
            </a:r>
            <a:r>
              <a:rPr lang="sq-AL" dirty="1"/>
              <a:t>, veçanërisht në kontekst të integrimit të lartë financiar dhe liberalizimit të mëtejshëm.</a:t>
            </a:r>
          </a:p>
          <a:p>
            <a:pPr marL="0" indent="0" algn="just">
              <a:buNone/>
            </a:pPr>
            <a:endParaRPr lang="mk-MK" dirty="0" smtClean="0"/>
          </a:p>
          <a:p>
            <a:pPr algn="just"/>
            <a:r>
              <a:rPr lang="sq-AL" dirty="1"/>
              <a:t>E gjithë kjo do të kontribuojë për ruajtjen dhe ndërtimin e mëtejshëm </a:t>
            </a:r>
            <a:r>
              <a:rPr lang="sq-AL" dirty="1" b="1"/>
              <a:t>të besimit ndaj politikëbërësve</a:t>
            </a:r>
            <a:r>
              <a:rPr lang="sq-AL" dirty="1"/>
              <a:t> nga investitorët dhe tregjet financiare, sepse, siç thotë La Grand për besimin - “arrives on foot, but leaves on horesback”.</a:t>
            </a:r>
            <a:r>
              <a:rPr lang="sq-AL" dirty="1"/>
              <a:t> </a:t>
            </a:r>
          </a:p>
          <a:p>
            <a:pPr algn="just"/>
            <a:endParaRPr lang="mk-MK" dirty="0" smtClean="0"/>
          </a:p>
          <a:p>
            <a:pPr algn="just"/>
            <a:endParaRPr lang="mk-MK" dirty="0" smtClean="0"/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13</a:t>
            </a:fld>
          </a:p>
        </p:txBody>
      </p:sp>
    </p:spTree>
    <p:extLst>
      <p:ext uri="{BB962C8B-B14F-4D97-AF65-F5344CB8AC3E}">
        <p14:creationId xmlns:p14="http://schemas.microsoft.com/office/powerpoint/2010/main" val="37004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1" b="1"/>
              <a:t>Përmbajtja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31606"/>
          </a:xfrm>
        </p:spPr>
        <p:txBody>
          <a:bodyPr>
            <a:normAutofit/>
          </a:bodyPr>
          <a:lstStyle/>
          <a:p>
            <a:pPr algn="just"/>
            <a:endParaRPr lang="mk-MK" sz="2000" dirty="0" smtClean="0"/>
          </a:p>
          <a:p>
            <a:pPr algn="just"/>
            <a:r>
              <a:rPr lang="sq-AL" dirty="1" sz="2000"/>
              <a:t>Cilat janë pikëpamjet tradicionale për rolin dhe koordinimin e politikave dhe nëse kriza ka çuar në rishqyrtimin e këtyre paradigmave?</a:t>
            </a:r>
            <a:r>
              <a:rPr lang="sq-AL" dirty="1" sz="2000"/>
              <a:t> </a:t>
            </a:r>
          </a:p>
          <a:p>
            <a:pPr marL="0" indent="0" algn="just">
              <a:buNone/>
            </a:pPr>
            <a:endParaRPr lang="mk-MK" sz="2400" dirty="0" smtClean="0"/>
          </a:p>
          <a:p>
            <a:pPr algn="just"/>
            <a:r>
              <a:rPr lang="sq-AL" dirty="1" sz="2000"/>
              <a:t>Nëse politika monetare dhe fiskale në rastin e RM-së vepron në mënyrë të koordinuar në funksion të ruajtjes të stabilitetit makroekonomik?</a:t>
            </a:r>
          </a:p>
          <a:p>
            <a:pPr marL="0" indent="0" algn="just">
              <a:buNone/>
            </a:pPr>
            <a:endParaRPr lang="mk-MK" sz="2400" dirty="0" smtClean="0"/>
          </a:p>
          <a:p>
            <a:pPr algn="just"/>
            <a:r>
              <a:rPr lang="sq-AL" dirty="1" sz="2000"/>
              <a:t>Cilat janë sfidat e ardhshme në lidhje me koordinimin e politikave?</a:t>
            </a:r>
          </a:p>
          <a:p>
            <a:pPr marL="0" indent="0">
              <a:buNone/>
            </a:pP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2</a:t>
            </a:fld>
          </a:p>
        </p:txBody>
      </p:sp>
    </p:spTree>
    <p:extLst>
      <p:ext uri="{BB962C8B-B14F-4D97-AF65-F5344CB8AC3E}">
        <p14:creationId xmlns:p14="http://schemas.microsoft.com/office/powerpoint/2010/main" val="8082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839200" cy="936104"/>
          </a:xfrm>
        </p:spPr>
        <p:txBody>
          <a:bodyPr>
            <a:noAutofit/>
          </a:bodyPr>
          <a:lstStyle/>
          <a:p>
            <a:r>
              <a:rPr lang="sq-AL" dirty="1" sz="2400" b="1"/>
              <a:t>Cilat janë pikëpamjet tradicionale për rolin e koordinimit të politikave?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3"/>
            <a:ext cx="8458200" cy="55967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mk-MK" sz="2100" dirty="0" smtClean="0"/>
          </a:p>
          <a:p>
            <a:pPr algn="just"/>
            <a:r>
              <a:rPr lang="sq-AL" dirty="1" sz="2100"/>
              <a:t>Sistemi i koordinuar i politikave makroekonomike dhe strukturore është parakusht për rritje më të lartë ekonomike dhe mirëqenie ekonomike - megjithatë, nuk ishte fokusi i periudhës para krizës.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r>
              <a:rPr lang="sq-AL" dirty="1" sz="2100"/>
              <a:t>Konsensus për objektivat dhe instrumentet e ndara të të dy politikave, me theks në pavarësinë e BQ-së dhe kufizim të PF-së (sektorë publik në rritje, çrregullim financiar, liberalizimi i kapitalit dhe tërheqja nga sistemi i Bretton Woods-it).</a:t>
            </a:r>
          </a:p>
          <a:p>
            <a:pPr algn="just"/>
            <a:r>
              <a:rPr lang="sq-AL" dirty="1" sz="2100"/>
              <a:t>Kështu që:</a:t>
            </a:r>
          </a:p>
          <a:p>
            <a:pPr marL="0" indent="0" algn="just">
              <a:buNone/>
            </a:pPr>
            <a:endParaRPr lang="en-US" sz="2100" dirty="0" smtClean="0"/>
          </a:p>
          <a:p>
            <a:pPr lvl="1" algn="just"/>
            <a:r>
              <a:rPr lang="sq-AL" dirty="1" b="1" sz="2000"/>
              <a:t>PM:</a:t>
            </a:r>
            <a:r>
              <a:rPr lang="sq-AL" dirty="1" sz="2000"/>
              <a:t> </a:t>
            </a:r>
            <a:r>
              <a:rPr lang="sq-AL" dirty="1" sz="2000"/>
              <a:t>inflacioni i ulët si objektiv themelor dhe norma e interesit si instrument themelor, ndërsa stabiliteti i çmimeve nënkupton edhe stabilitet të rritjes (divine coincidence)</a:t>
            </a:r>
          </a:p>
          <a:p>
            <a:pPr marL="457200" lvl="1" indent="0" algn="just">
              <a:buNone/>
            </a:pPr>
            <a:endParaRPr lang="mk-MK" sz="2000" dirty="0"/>
          </a:p>
          <a:p>
            <a:pPr lvl="1" algn="just"/>
            <a:r>
              <a:rPr lang="sq-AL" dirty="1" b="1" sz="2000"/>
              <a:t>PF</a:t>
            </a:r>
            <a:r>
              <a:rPr lang="sq-AL" dirty="1" sz="2000"/>
              <a:t>:</a:t>
            </a:r>
            <a:r>
              <a:rPr lang="sq-AL" dirty="1" sz="2000"/>
              <a:t> </a:t>
            </a:r>
            <a:r>
              <a:rPr lang="sq-AL" dirty="1" sz="2000"/>
              <a:t>objektive-sigurimi i të mirave publike, ri-shpërndarja e të ardhurave, </a:t>
            </a:r>
            <a:r>
              <a:rPr lang="sq-AL" dirty="1" i="1" sz="2000"/>
              <a:t>stabilizim afatshkurtër</a:t>
            </a:r>
            <a:r>
              <a:rPr lang="sq-AL" dirty="1" sz="2000"/>
              <a:t>, instrumente-politika të të ardhurave dhe shpenzimeve (e disiplinuar dhe e qëndrueshme).</a:t>
            </a:r>
          </a:p>
          <a:p>
            <a:pPr marL="457200" lvl="1" indent="0" algn="just">
              <a:buNone/>
            </a:pPr>
            <a:endParaRPr lang="mk-MK" sz="2400" dirty="0"/>
          </a:p>
          <a:p>
            <a:pPr algn="just"/>
            <a:r>
              <a:rPr lang="sq-AL" dirty="1" sz="2100"/>
              <a:t>Megjithatë, në rast të kursit fiks të këmbimit - “impossible trinity” (nëse flukset kapitale janë të liberalizuar, në kushte të regjimit fiks, politika monetare është më pak e fuqishme për stabilizim, dhe rol më të madh stabilizues duhet të kenë politikat tjera (para së gjithash politikat strukturore).</a:t>
            </a:r>
          </a:p>
          <a:p>
            <a:pPr algn="just"/>
            <a:endParaRPr lang="mk-MK" sz="2100" dirty="0"/>
          </a:p>
          <a:p>
            <a:pPr algn="just"/>
            <a:r>
              <a:rPr lang="sq-AL" dirty="1" sz="2100"/>
              <a:t>Ky koncept u vlerësua si i suksesshëm, i mbështetur nga ambienti i stabilitetit global.</a:t>
            </a:r>
            <a:r>
              <a:rPr lang="sq-AL" dirty="1" sz="2100"/>
              <a:t> </a:t>
            </a:r>
          </a:p>
          <a:p>
            <a:pPr algn="just"/>
            <a:endParaRPr lang="mk-MK" sz="2400" dirty="0" smtClean="0"/>
          </a:p>
          <a:p>
            <a:pPr marL="0" indent="0" algn="just">
              <a:buNone/>
            </a:pPr>
            <a:endParaRPr lang="mk-MK" sz="2400" dirty="0" smtClean="0"/>
          </a:p>
          <a:p>
            <a:pPr marL="457200" lvl="1" indent="0" algn="just">
              <a:buNone/>
            </a:pPr>
            <a:endParaRPr lang="mk-MK" sz="2000" dirty="0" smtClean="0"/>
          </a:p>
          <a:p>
            <a:pPr lvl="1" algn="just"/>
            <a:endParaRPr lang="en-PH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3</a:t>
            </a:fld>
          </a:p>
        </p:txBody>
      </p:sp>
    </p:spTree>
    <p:extLst>
      <p:ext uri="{BB962C8B-B14F-4D97-AF65-F5344CB8AC3E}">
        <p14:creationId xmlns:p14="http://schemas.microsoft.com/office/powerpoint/2010/main" val="35271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936104"/>
          </a:xfrm>
        </p:spPr>
        <p:txBody>
          <a:bodyPr>
            <a:noAutofit/>
          </a:bodyPr>
          <a:lstStyle/>
          <a:p>
            <a:r>
              <a:rPr lang="sq-AL" dirty="1" sz="2400" b="1"/>
              <a:t>A ka çuar kriza globale në ndryshimin e pikëpamjeve tradicionale?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9673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q-AL" dirty="1" b="1" sz="2100"/>
              <a:t>Në krizë u vërtetua se roli stabilizues i PM-së ka kufizime</a:t>
            </a:r>
            <a:r>
              <a:rPr lang="sq-AL" dirty="1" sz="2100"/>
              <a:t> dhe vëmendja përsëri u përqendrua në politikën fiskale.</a:t>
            </a:r>
          </a:p>
          <a:p>
            <a:pPr marL="0" indent="0" algn="just">
              <a:buNone/>
            </a:pPr>
            <a:endParaRPr lang="ru-RU" sz="2100" dirty="0" smtClean="0"/>
          </a:p>
          <a:p>
            <a:pPr marL="0" indent="0" algn="just">
              <a:buNone/>
            </a:pPr>
            <a:endParaRPr lang="ru-RU" sz="2100" dirty="0" smtClean="0"/>
          </a:p>
          <a:p>
            <a:pPr algn="just"/>
            <a:r>
              <a:rPr lang="sq-AL" dirty="1" b="1" sz="2100"/>
              <a:t>Rishqyrtimi i miksit monetar-fiskal</a:t>
            </a:r>
            <a:r>
              <a:rPr lang="sq-AL" dirty="1" sz="2100"/>
              <a:t> në kushte të rishqyrtimit të postulateve themelore të të dy politikave:</a:t>
            </a:r>
          </a:p>
          <a:p>
            <a:pPr algn="just"/>
            <a:endParaRPr lang="ru-RU" sz="2400" dirty="0"/>
          </a:p>
          <a:p>
            <a:pPr lvl="1" algn="just"/>
            <a:r>
              <a:rPr lang="sq-AL" dirty="1" b="1" sz="2000"/>
              <a:t>PM:</a:t>
            </a:r>
            <a:r>
              <a:rPr lang="sq-AL" dirty="1" sz="2000"/>
              <a:t> </a:t>
            </a:r>
            <a:r>
              <a:rPr lang="sq-AL" dirty="1" sz="2000"/>
              <a:t>a është i mjaftueshëm vetëm stabiliteti i çmimeve ose fokus më i madh edhe në stabilitetin financiar?</a:t>
            </a:r>
            <a:r>
              <a:rPr lang="sq-AL" dirty="1" sz="2000"/>
              <a:t> </a:t>
            </a:r>
            <a:r>
              <a:rPr lang="sq-AL" dirty="1" sz="2000"/>
              <a:t>A janë strategjitë ekzistuese monetare adekuate ose nevojiten të reja?</a:t>
            </a:r>
            <a:r>
              <a:rPr lang="sq-AL" dirty="1" sz="2000"/>
              <a:t> </a:t>
            </a:r>
            <a:r>
              <a:rPr lang="sq-AL" dirty="1" sz="2000"/>
              <a:t>A duhet instrumentet jo-konvencional të bëhen konvencional?</a:t>
            </a:r>
            <a:r>
              <a:rPr lang="sq-AL" dirty="1" sz="2000"/>
              <a:t> </a:t>
            </a:r>
            <a:r>
              <a:rPr lang="sq-AL" dirty="1" sz="2000"/>
              <a:t>A i kanë hequr instrumentet jo-konvencional kufijtë mes PF-së dhe PM-së?</a:t>
            </a:r>
          </a:p>
          <a:p>
            <a:pPr marL="457200" lvl="1" indent="0" algn="just">
              <a:buNone/>
            </a:pPr>
            <a:endParaRPr lang="mk-MK" sz="2000" dirty="0"/>
          </a:p>
          <a:p>
            <a:pPr lvl="1" algn="just"/>
            <a:r>
              <a:rPr lang="sq-AL" dirty="1" b="1" sz="2000"/>
              <a:t>PF:</a:t>
            </a:r>
            <a:r>
              <a:rPr lang="sq-AL" dirty="1" sz="2000"/>
              <a:t> </a:t>
            </a:r>
            <a:r>
              <a:rPr lang="sq-AL" dirty="1" sz="2000"/>
              <a:t>theksi nuk është vetëm në rolin stabilizues afatshkurtër, por edhe mbështetjen afatgjate të rritjes përmes (“growth - firendly” measures) dhe gjithëpërfshirjes së tij.</a:t>
            </a:r>
          </a:p>
          <a:p>
            <a:pPr algn="just"/>
            <a:endParaRPr lang="ru-RU" sz="2400" dirty="0"/>
          </a:p>
          <a:p>
            <a:pPr algn="just"/>
            <a:r>
              <a:rPr lang="sq-AL" dirty="1" sz="2100"/>
              <a:t>Koordinimi në kushte të </a:t>
            </a:r>
            <a:r>
              <a:rPr lang="sq-AL" dirty="1" b="1" sz="2100"/>
              <a:t>hapësirës së kufizuar të të dy politikave, dhe veçanërisht hapësirës fiskale</a:t>
            </a:r>
            <a:r>
              <a:rPr lang="sq-AL" dirty="1" sz="2100"/>
              <a:t> (borxhi i lartë publik), dhe historikisht norma të ulëta të interesit.</a:t>
            </a:r>
          </a:p>
          <a:p>
            <a:pPr marL="0" indent="0" algn="just">
              <a:buNone/>
            </a:pPr>
            <a:endParaRPr lang="mk-MK" sz="2100" dirty="0" smtClean="0"/>
          </a:p>
          <a:p>
            <a:pPr algn="just"/>
            <a:r>
              <a:rPr lang="sq-AL" dirty="1" b="1" sz="2100"/>
              <a:t>Një set i pasuruar i politikave të cilat duhet të koordinohen </a:t>
            </a:r>
            <a:r>
              <a:rPr lang="sq-AL" dirty="1" sz="2100"/>
              <a:t>për stabilitetin financiar (PM, PF dhe politika makro-prudenciale).</a:t>
            </a:r>
          </a:p>
          <a:p>
            <a:pPr marL="0" indent="0" algn="just">
              <a:buNone/>
            </a:pPr>
            <a:endParaRPr lang="mk-MK" sz="2000" dirty="0" smtClean="0"/>
          </a:p>
          <a:p>
            <a:pPr lvl="1" algn="just"/>
            <a:endParaRPr lang="ru-RU" sz="2000" dirty="0" smtClean="0"/>
          </a:p>
          <a:p>
            <a:pPr algn="just"/>
            <a:endParaRPr lang="ru-RU" sz="2400" dirty="0" smtClean="0"/>
          </a:p>
          <a:p>
            <a:pPr algn="just"/>
            <a:endParaRPr lang="en-PH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0096" y="6538912"/>
            <a:ext cx="2133600" cy="365125"/>
          </a:xfrm>
        </p:spPr>
        <p:txBody>
          <a:bodyPr/>
          <a:lstStyle/>
          <a:p>
            <a:fld id="{2E97C01E-0778-4748-950E-4B9A0228A49E}" type="slidenum">
              <a:rPr lang="en-US" smtClean="0"/>
              <a:pPr/>
              <a:t>4</a:t>
            </a:fld>
          </a:p>
        </p:txBody>
      </p:sp>
    </p:spTree>
    <p:extLst>
      <p:ext uri="{BB962C8B-B14F-4D97-AF65-F5344CB8AC3E}">
        <p14:creationId xmlns:p14="http://schemas.microsoft.com/office/powerpoint/2010/main" val="18287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q-AL" dirty="1" sz="2400" b="1"/>
              <a:t>A ka koordinim monetar-fiskal në 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458200" cy="54284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q-AL" dirty="1" sz="1800">
                <a:solidFill>
                  <a:schemeClr val="tx2"/>
                </a:solidFill>
              </a:rPr>
              <a:t>Në kontekst të karakteristikave të ekonomisë maqedonase nga viti 1995, në zbatimin e strategjisë për targetimin e kursit-kërkon PM dhe PF të disiplinuar, dhe e thekson rolin e politikave strukturore.</a:t>
            </a:r>
          </a:p>
          <a:p>
            <a:pPr marL="0" indent="0" algn="just">
              <a:buNone/>
            </a:pPr>
            <a:r>
              <a:rPr lang="sq-AL" dirty="1" sz="1800" b="1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sq-AL" dirty="1" b="1" sz="1800"/>
              <a:t>Shumica e hulumtimeve ekzistuese tregon prezencën e koordinimit</a:t>
            </a:r>
            <a:r>
              <a:rPr lang="sq-AL" dirty="1" sz="1800"/>
              <a:t>, në kushte të politikave përgjithësisht të disiplinuara, regjimit monetar dominues, politikë dominuese kundërciklike në periudhën para krizës.</a:t>
            </a:r>
            <a:r>
              <a:rPr lang="sq-AL" dirty="1" sz="180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endParaRPr lang="mk-MK" sz="1800" dirty="0" smtClean="0"/>
          </a:p>
          <a:p>
            <a:pPr algn="just"/>
            <a:r>
              <a:rPr lang="sq-AL" dirty="1" sz="1800"/>
              <a:t>Ky material e vlerëson shkallën e koordinimit - nëse drejtimi i reagimit të të dy politikave është në përputhje me ruajtjen e stabilitetit makroekonomik në periudhën e viteve 2002-2017 me aplikimin e </a:t>
            </a:r>
            <a:r>
              <a:rPr lang="sq-AL" dirty="1" b="1" sz="1800"/>
              <a:t>dy qasjeve:</a:t>
            </a:r>
          </a:p>
          <a:p>
            <a:pPr marL="0" indent="0" algn="just">
              <a:buNone/>
            </a:pPr>
            <a:endParaRPr lang="mk-MK" sz="1800" dirty="0" smtClean="0"/>
          </a:p>
          <a:p>
            <a:pPr lvl="1" algn="just"/>
            <a:r>
              <a:rPr lang="sq-AL" dirty="1" sz="1800"/>
              <a:t>Nëpërmjet raportit të impulsit fiskal (drejtimi i PF-së) dhe ndryshimit të normë së interesit të bonove të bankës qendrore (drejtimi i PM-së); dhe</a:t>
            </a:r>
          </a:p>
          <a:p>
            <a:pPr marL="457200" lvl="1" indent="0" algn="just">
              <a:buNone/>
            </a:pPr>
            <a:endParaRPr lang="mk-MK" sz="1800" dirty="0" smtClean="0"/>
          </a:p>
          <a:p>
            <a:pPr lvl="1" algn="just"/>
            <a:r>
              <a:rPr lang="sq-AL" dirty="1" sz="1800"/>
              <a:t>Nëpërmjet qasjes së likuiditetit - nëse politikat kanë ndikuar për krijimin ose tërheqjen e likuiditetit dhe implikimet nga ajo mbi kërkesën agregate dhe stabilitetin e ekonomisë?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5</a:t>
            </a:fld>
          </a:p>
        </p:txBody>
      </p:sp>
    </p:spTree>
    <p:extLst>
      <p:ext uri="{BB962C8B-B14F-4D97-AF65-F5344CB8AC3E}">
        <p14:creationId xmlns:p14="http://schemas.microsoft.com/office/powerpoint/2010/main" val="14615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1"/>
            <a:ext cx="8382000" cy="990600"/>
          </a:xfrm>
        </p:spPr>
        <p:txBody>
          <a:bodyPr>
            <a:normAutofit/>
          </a:bodyPr>
          <a:lstStyle/>
          <a:p>
            <a:r>
              <a:rPr lang="sq-AL" dirty="1" sz="2800" b="1"/>
              <a:t>Raporti ndërmjet impulsit fiskal dhe ndryshimit të normës së interesit të bonove të bankës qendrore.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q-AL" dirty="1" b="1" sz="2400"/>
              <a:t>Reagimi i PF-impulsit fiskal:</a:t>
            </a:r>
            <a:r>
              <a:rPr lang="sq-AL" dirty="1" sz="2400"/>
              <a:t> </a:t>
            </a:r>
            <a:r>
              <a:rPr lang="sq-AL" dirty="1" sz="2400"/>
              <a:t>ndryshim vjetor i bilancit buxhetor të përshtatur në mënyrë ciklike (% të PBB-së) - negativ nënkupton shtrëngim, ndërsa pozitiv nënkupton lehtësim të PF-së.</a:t>
            </a:r>
          </a:p>
          <a:p>
            <a:pPr marL="0" indent="0" algn="just">
              <a:buNone/>
            </a:pPr>
            <a:endParaRPr lang="mk-MK" sz="2400" dirty="0" smtClean="0"/>
          </a:p>
          <a:p>
            <a:pPr algn="just"/>
            <a:r>
              <a:rPr lang="sq-AL" dirty="1" b="1" sz="2400"/>
              <a:t>Reagimi i</a:t>
            </a:r>
            <a:r>
              <a:rPr lang="sq-AL" dirty="1" sz="2400"/>
              <a:t> PM-së:</a:t>
            </a:r>
            <a:r>
              <a:rPr lang="sq-AL" dirty="1" sz="2400"/>
              <a:t> </a:t>
            </a:r>
            <a:r>
              <a:rPr lang="sq-AL" dirty="1" sz="2400"/>
              <a:t>ndryshim i normës së interesit të bonove të bankës qendrore e cila pasqyron normën e interesit të vendit të ankorimit, premium ekzogjen të rrezikut (dallime strukturore), premium endogjen për rrezikun (devijim i rezervave valutore nga niveli i ekuilibruar).</a:t>
            </a:r>
          </a:p>
          <a:p>
            <a:pPr marL="0" indent="0">
              <a:buNone/>
            </a:pPr>
            <a:endParaRPr lang="mk-MK" sz="2400" dirty="0" smtClean="0"/>
          </a:p>
          <a:p>
            <a:pPr marL="0" indent="0">
              <a:buNone/>
            </a:pPr>
            <a:endParaRPr lang="mk-MK" sz="2400" dirty="0" smtClean="0"/>
          </a:p>
          <a:p>
            <a:pPr marL="0" indent="0">
              <a:buNone/>
            </a:pPr>
            <a:r>
              <a:rPr lang="sq-AL" dirty="1" sz="2400"/>
              <a:t>		</a:t>
            </a:r>
          </a:p>
          <a:p>
            <a:pPr marL="0" indent="0">
              <a:buNone/>
            </a:pPr>
            <a:endParaRPr lang="en-PH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6</a:t>
            </a:fld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838200" y="4876800"/>
            <a:ext cx="7248525" cy="609600"/>
            <a:chOff x="528" y="3072"/>
            <a:chExt cx="4566" cy="384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528" y="3072"/>
              <a:ext cx="456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021" y="3100"/>
              <a:ext cx="8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004" y="3272"/>
              <a:ext cx="8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01" y="3272"/>
              <a:ext cx="146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ss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725" y="3100"/>
              <a:ext cx="8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360" y="3100"/>
              <a:ext cx="8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344" y="3272"/>
              <a:ext cx="8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892" y="3272"/>
              <a:ext cx="1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tot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922" y="3100"/>
              <a:ext cx="8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278" y="3119"/>
              <a:ext cx="5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prem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007" y="3119"/>
              <a:ext cx="1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66" y="3119"/>
              <a:ext cx="5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prem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995" y="3119"/>
              <a:ext cx="1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628" y="3119"/>
              <a:ext cx="1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463" y="3119"/>
              <a:ext cx="5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prem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192" y="3119"/>
              <a:ext cx="1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825" y="3119"/>
              <a:ext cx="1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553" y="3119"/>
              <a:ext cx="1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894" y="3091"/>
              <a:ext cx="22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234" y="3091"/>
              <a:ext cx="22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748" y="3091"/>
              <a:ext cx="24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858" y="3091"/>
              <a:ext cx="24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846" y="3091"/>
              <a:ext cx="24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469" y="3091"/>
              <a:ext cx="24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2088" y="3091"/>
              <a:ext cx="24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043" y="3091"/>
              <a:ext cx="24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666" y="3091"/>
              <a:ext cx="24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106" y="3118"/>
              <a:ext cx="191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094" y="3118"/>
              <a:ext cx="191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1291" y="3118"/>
              <a:ext cx="191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q-AL" dirty="1" kumimoji="0" sz="3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24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656"/>
            <a:ext cx="8534400" cy="760144"/>
          </a:xfrm>
        </p:spPr>
        <p:txBody>
          <a:bodyPr>
            <a:noAutofit/>
          </a:bodyPr>
          <a:lstStyle/>
          <a:p>
            <a:pPr algn="ctr"/>
            <a:r>
              <a:rPr lang="sq-AL" dirty="1" sz="2400" b="1"/>
              <a:t>Raporti ndërmjet impulsit fiskal dhe normës së interesit të bonove të bankës qendrore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38800" y="273050"/>
            <a:ext cx="3048000" cy="5853113"/>
          </a:xfrm>
        </p:spPr>
        <p:txBody>
          <a:bodyPr>
            <a:normAutofit/>
          </a:bodyPr>
          <a:lstStyle/>
          <a:p>
            <a:endParaRPr lang="mk-MK" sz="2400" dirty="0" smtClean="0"/>
          </a:p>
          <a:p>
            <a:endParaRPr lang="mk-MK" sz="2400" dirty="0"/>
          </a:p>
          <a:p>
            <a:pPr marL="0" indent="0">
              <a:buNone/>
            </a:pPr>
            <a:endParaRPr lang="en-PH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400" y="1066800"/>
            <a:ext cx="4038600" cy="5654675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dirty="1" b="1"/>
              <a:t>Para krizës PF prudenciale</a:t>
            </a:r>
            <a:r>
              <a:rPr lang="sq-AL" dirty="1"/>
              <a:t> - suficit të përshtatur ciklik prej 0,5% të PBB-së, ndërsa impulsi fiskal është negativ prej 0,8 pikë përqindjeje të PBB-së.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dirty="1" b="1"/>
              <a:t>Që nga viti 2008 e këndej PF më ekspansive</a:t>
            </a:r>
            <a:r>
              <a:rPr lang="sq-AL" dirty="1"/>
              <a:t> - deficit buxhetor të përshtatur ciklik prej 3,9% të PBB-së, ndërsa impulsi fiskal pozitiv prej 0,3% të PBB-së (megjithatë nga viti 2015 kemi prezencë të konsolidimit gradual - deficit më të vogël buxhetor dhe impuls fiskal të vogël negativ)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dirty="1" b="1"/>
              <a:t>Para krizës, PM përgjithësisht akomoduese</a:t>
            </a:r>
            <a:r>
              <a:rPr lang="sq-AL" dirty="1"/>
              <a:t> - politika fiskale prudenciale dhe mjedisi i favorshëm ekstern mundësoi rënie të normës bazë të interesit prej 7 p.p.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dirty="1" b="1"/>
              <a:t>Në periudhën 2008-2009 shtrëngim</a:t>
            </a:r>
            <a:r>
              <a:rPr lang="sq-AL" dirty="1"/>
              <a:t> (në kushte të presioneve në tregun valutor), dhe nga viti 2010 relaksim të përgjithshëm (zhvillime të favorshme të bilancit pagesor) me përjashtim të vitit 2016)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q-AL" dirty="1" b="1" i="1"/>
              <a:t>Në përgjithësi, për shumicën e periudhës së analizuar PM dhe PF veprojnë në mënyrë konsistente.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7</a:t>
            </a:fld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204638"/>
              </p:ext>
            </p:extLst>
          </p:nvPr>
        </p:nvGraphicFramePr>
        <p:xfrm>
          <a:off x="4191000" y="1100406"/>
          <a:ext cx="4633175" cy="267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52183"/>
              </p:ext>
            </p:extLst>
          </p:nvPr>
        </p:nvGraphicFramePr>
        <p:xfrm>
          <a:off x="4248955" y="3884214"/>
          <a:ext cx="4876800" cy="2837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09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1" b="1"/>
              <a:t>Qasja e likuiditetit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q-AL" dirty="1" sz="1800"/>
              <a:t>Drejtimi i politikave vlerësohet në aspekt të asaj nëse ato kanë kontribuar për krijimin ose sterilizimin e likuiditetit të sistemit bankar duke zbatuar kornizën e mëposhtme:</a:t>
            </a:r>
          </a:p>
          <a:p>
            <a:pPr marL="0" indent="0" algn="just">
              <a:buNone/>
            </a:pPr>
            <a:r>
              <a:rPr lang="sq-AL" dirty="1" sz="1800"/>
              <a:t> </a:t>
            </a:r>
          </a:p>
          <a:p>
            <a:pPr marL="0" indent="0" algn="just">
              <a:buNone/>
            </a:pPr>
            <a:endParaRPr lang="en-GB" sz="1800" dirty="0"/>
          </a:p>
          <a:p>
            <a:pPr marL="0" indent="0">
              <a:buNone/>
            </a:pPr>
            <a:r>
              <a:rPr lang="sq-AL" dirty="1" sz="2000"/>
              <a:t>	</a:t>
            </a:r>
            <a:r>
              <a:rPr lang="sq-AL" dirty="1" sz="1200" i="1"/>
              <a:t>Δ</a:t>
            </a:r>
            <a:r>
              <a:rPr lang="sq-AL" dirty="1" sz="1200" i="1"/>
              <a:t>LIKUIDITET</a:t>
            </a:r>
            <a:r>
              <a:rPr lang="sq-AL" dirty="1" sz="2000" i="1"/>
              <a:t>= </a:t>
            </a:r>
            <a:r>
              <a:rPr lang="sq-AL" dirty="1" sz="1200" i="1"/>
              <a:t>Δ</a:t>
            </a:r>
            <a:r>
              <a:rPr lang="sq-AL" dirty="1" sz="2000" i="1"/>
              <a:t>AF+</a:t>
            </a:r>
            <a:r>
              <a:rPr lang="sq-AL" dirty="1" sz="1200" i="1">
                <a:solidFill>
                  <a:srgbClr val="FF0000"/>
                </a:solidFill>
              </a:rPr>
              <a:t>Δ</a:t>
            </a:r>
            <a:r>
              <a:rPr lang="sq-AL" dirty="1" sz="2000" i="1">
                <a:solidFill>
                  <a:srgbClr val="FF0000"/>
                </a:solidFill>
              </a:rPr>
              <a:t>ICB</a:t>
            </a:r>
            <a:r>
              <a:rPr lang="sq-AL" dirty="1" sz="2000" i="1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mk-MK" sz="20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q-AL" dirty="1" sz="2000" i="1"/>
              <a:t> 	</a:t>
            </a:r>
            <a:r>
              <a:rPr lang="sq-AL" dirty="1" sz="1200" i="1"/>
              <a:t>Δ</a:t>
            </a:r>
            <a:r>
              <a:rPr lang="sq-AL" dirty="1" sz="2000" i="1"/>
              <a:t>AF= </a:t>
            </a:r>
            <a:r>
              <a:rPr lang="sq-AL" dirty="1" sz="1200" i="1">
                <a:solidFill>
                  <a:srgbClr val="FF0000"/>
                </a:solidFill>
              </a:rPr>
              <a:t>Δ</a:t>
            </a:r>
            <a:r>
              <a:rPr lang="sq-AL" dirty="1" sz="2000" i="1">
                <a:solidFill>
                  <a:srgbClr val="FF0000"/>
                </a:solidFill>
              </a:rPr>
              <a:t>TD</a:t>
            </a:r>
            <a:r>
              <a:rPr lang="sq-AL" dirty="1" sz="2000" i="1"/>
              <a:t>+</a:t>
            </a:r>
            <a:r>
              <a:rPr lang="sq-AL" dirty="1" sz="1200" i="1"/>
              <a:t>Δ</a:t>
            </a:r>
            <a:r>
              <a:rPr lang="sq-AL" dirty="1" sz="2000" i="1"/>
              <a:t>GPO+</a:t>
            </a:r>
            <a:r>
              <a:rPr lang="sq-AL" dirty="1" sz="1200" i="1"/>
              <a:t>Δ</a:t>
            </a:r>
            <a:r>
              <a:rPr lang="sq-AL" dirty="1" sz="2000" i="1">
                <a:solidFill>
                  <a:srgbClr val="284D92"/>
                </a:solidFill>
              </a:rPr>
              <a:t>DI+</a:t>
            </a:r>
            <a:r>
              <a:rPr lang="sq-AL" dirty="1" sz="1200" i="1"/>
              <a:t>Δ</a:t>
            </a:r>
            <a:r>
              <a:rPr lang="sq-AL" dirty="1" sz="2000" i="1"/>
              <a:t>OF</a:t>
            </a:r>
          </a:p>
          <a:p>
            <a:endParaRPr lang="en-GB" sz="2000" dirty="0"/>
          </a:p>
          <a:p>
            <a:pPr algn="just"/>
            <a:r>
              <a:rPr lang="sq-AL" dirty="1" sz="1800"/>
              <a:t>Ndryshimet në likuiditet (llogaritë e bankave) janë rezultat i faktorëve autonom dhe </a:t>
            </a:r>
            <a:r>
              <a:rPr lang="sq-AL" dirty="1" b="1" sz="1800"/>
              <a:t>instrumenteve të BPRM-së.</a:t>
            </a:r>
            <a:r>
              <a:rPr lang="sq-AL" dirty="1" sz="1800"/>
              <a:t> </a:t>
            </a:r>
            <a:r>
              <a:rPr lang="sq-AL" dirty="1" sz="1800"/>
              <a:t>Faktorët autonom përfshijnë </a:t>
            </a:r>
            <a:r>
              <a:rPr lang="sq-AL" dirty="1" b="1" sz="1800"/>
              <a:t>transaksionet e qeverisë</a:t>
            </a:r>
            <a:r>
              <a:rPr lang="sq-AL" dirty="1" sz="1800"/>
              <a:t>, para të gatshme në qarkullim, intervenimet devizore të BPRM-së.</a:t>
            </a:r>
          </a:p>
          <a:p>
            <a:pPr marL="0" indent="0" algn="just">
              <a:buNone/>
            </a:pPr>
            <a:endParaRPr lang="mk-MK" sz="1800" dirty="0" smtClean="0"/>
          </a:p>
          <a:p>
            <a:pPr algn="just"/>
            <a:r>
              <a:rPr lang="sq-AL" dirty="1" b="1" sz="1800"/>
              <a:t>Objektivi i instrumenteve të BPRM-së</a:t>
            </a:r>
            <a:r>
              <a:rPr lang="sq-AL" dirty="1" sz="1800"/>
              <a:t>, të sterilizojë likuididitetin e tepërt strukturor i cili mund të krijoj mosbalancime në ekonomi gjë që do të manifestohet me presione mbi kursin e këmbimit ose inflacionit.</a:t>
            </a:r>
          </a:p>
          <a:p>
            <a:pPr algn="just"/>
            <a:endParaRPr lang="mk-MK" sz="1800" dirty="0" smtClean="0"/>
          </a:p>
          <a:p>
            <a:pPr marL="0" indent="0">
              <a:buNone/>
            </a:pP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8</a:t>
            </a:fld>
          </a:p>
        </p:txBody>
      </p:sp>
    </p:spTree>
    <p:extLst>
      <p:ext uri="{BB962C8B-B14F-4D97-AF65-F5344CB8AC3E}">
        <p14:creationId xmlns:p14="http://schemas.microsoft.com/office/powerpoint/2010/main" val="17963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1" b="1"/>
              <a:t>Qasja e likuiditetit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124744"/>
            <a:ext cx="4876800" cy="55967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q-AL" dirty="1" sz="1800"/>
              <a:t>Në mënyrë kumulative, rrjedha kryesore për krijimin e likuiditetit janë </a:t>
            </a:r>
            <a:r>
              <a:rPr lang="sq-AL" dirty="1" b="1" sz="1800"/>
              <a:t>faktorët autonom</a:t>
            </a:r>
            <a:r>
              <a:rPr lang="sq-AL" dirty="1" sz="1800"/>
              <a:t> me kontributin kryesor të </a:t>
            </a:r>
            <a:r>
              <a:rPr lang="sq-AL" dirty="1" b="1" sz="1800"/>
              <a:t>intervenimeve devizore</a:t>
            </a:r>
            <a:r>
              <a:rPr lang="sq-AL" dirty="1" sz="1800"/>
              <a:t> në kontekst të flukseve hyrëse në bilancin e pagesave, përmes të cilave likuiditeti i tepër strukturor u sterilizua nga BPRM-ja, me një kontribut relativisht të vogël të qeverisë për krijimin të likuiditetit.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sq-AL" dirty="1" b="1" sz="1800"/>
              <a:t>Analizuar sipas nën-periudhave</a:t>
            </a:r>
            <a:r>
              <a:rPr lang="sq-AL" dirty="1" sz="1800"/>
              <a:t>, konstatime të ngjashme për faktorë individual, përveç qeverisë.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sq-AL" dirty="1" b="1" sz="1800"/>
              <a:t>Pozicioni fiskal</a:t>
            </a:r>
            <a:r>
              <a:rPr lang="sq-AL" dirty="1" sz="1800"/>
              <a:t> në periudhën para krizës është prudencial (mesatarisht likuiditet i sterilizuar), pesë vitet e para të krizës politika fiskale ekspansive (emetoi likuiditet).</a:t>
            </a:r>
          </a:p>
          <a:p>
            <a:pPr marL="0" indent="0" algn="just">
              <a:buNone/>
            </a:pPr>
            <a:r>
              <a:rPr lang="sq-AL" dirty="1" sz="1800"/>
              <a:t> </a:t>
            </a:r>
          </a:p>
          <a:p>
            <a:pPr algn="just"/>
            <a:r>
              <a:rPr lang="sq-AL" dirty="1" b="1" sz="1800"/>
              <a:t>Në përgjithësi, niveli i likuiditetit është ruajtur brenda kornizave adekuate</a:t>
            </a:r>
            <a:r>
              <a:rPr lang="sq-AL" dirty="1" sz="1800"/>
              <a:t>-mungesa e hendekut më të madh të prodhimit dhe mosbalancimeve, dhe kursit dhe inflacionit stabil.</a:t>
            </a:r>
          </a:p>
          <a:p>
            <a:pPr algn="just"/>
            <a:endParaRPr lang="mk-MK" sz="1800" dirty="0" smtClean="0"/>
          </a:p>
          <a:p>
            <a:pPr algn="just"/>
            <a:r>
              <a:rPr lang="sq-AL" dirty="1" sz="1800">
                <a:solidFill>
                  <a:srgbClr val="FF0000"/>
                </a:solidFill>
              </a:rPr>
              <a:t>Me rëndësi është që të dy politikat kishin hapësirë për veprim gjatë krizës, duke ruajtur stabilitetin ekonomik dhe duke mbështetur rritjen.</a:t>
            </a:r>
          </a:p>
          <a:p>
            <a:pPr algn="just"/>
            <a:endParaRPr lang="mk-MK" sz="1800" dirty="0" smtClean="0"/>
          </a:p>
          <a:p>
            <a:pPr algn="just"/>
            <a:endParaRPr lang="en-US" sz="1800" dirty="0" smtClean="0"/>
          </a:p>
          <a:p>
            <a:pPr algn="just"/>
            <a:endParaRPr lang="ru-R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C01E-0778-4748-950E-4B9A0228A49E}" type="slidenum">
              <a:rPr lang="en-US" smtClean="0"/>
              <a:pPr/>
              <a:t>9</a:t>
            </a:fld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166044"/>
              </p:ext>
            </p:extLst>
          </p:nvPr>
        </p:nvGraphicFramePr>
        <p:xfrm>
          <a:off x="304801" y="1524001"/>
          <a:ext cx="3733799" cy="472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49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БРМ_презентација_МК_ANG_dark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79B587048DD8A4D9A58EE3342571AE6" ma:contentTypeVersion="0" ma:contentTypeDescription="Креирај нов документ." ma:contentTypeScope="" ma:versionID="40ba22b3547eaf4ac421c319fe840186">
  <xsd:schema xmlns:xsd="http://www.w3.org/2001/XMLSchema" xmlns:p="http://schemas.microsoft.com/office/2006/metadata/properties" targetNamespace="http://schemas.microsoft.com/office/2006/metadata/properties" ma:root="true" ma:fieldsID="cbd8e653fed0b352bb2996bf72a0736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Вид содржина" ma:readOnly="true"/>
        <xsd:element ref="dc:title" minOccurs="0" maxOccurs="1" ma:index="4" ma:displayName="Наслов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8C8229-8FD0-4E0E-A6BB-5FC5F5948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D8A44A4-C97D-46D7-8C1C-E9D5B9F06C5B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F352D5-B60E-41FF-A6A4-77BDDD3962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10429</TotalTime>
  <Words>1625</Words>
  <Application>Microsoft Office PowerPoint</Application>
  <PresentationFormat>On-screen Show (4:3)</PresentationFormat>
  <Paragraphs>191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Tahoma</vt:lpstr>
      <vt:lpstr>Times New Roman</vt:lpstr>
      <vt:lpstr>НБРМ_презентација_МК_ANG_dark_blue</vt:lpstr>
      <vt:lpstr>Координација на монетарна и фискална политика во РМ</vt:lpstr>
      <vt:lpstr>Содржина</vt:lpstr>
      <vt:lpstr>Кои се традиционалните видувања за улогата и координацијата на политиките?</vt:lpstr>
      <vt:lpstr>Дали глобалната криза доведе до промени во традиционалните видувања?</vt:lpstr>
      <vt:lpstr>Дали постои монетарно – фискална координација во РМ?</vt:lpstr>
      <vt:lpstr>Сооднос меѓу фискалниот импулс и  промена на каматната стапка на БЗ</vt:lpstr>
      <vt:lpstr>Сооднос меѓу фискалниот импулс и  каматната стапка на БЗ</vt:lpstr>
      <vt:lpstr>Ликвидносен пристап</vt:lpstr>
      <vt:lpstr>Ликвидносен пристап</vt:lpstr>
      <vt:lpstr>Колку контрацикличното однесување го исцрпе просторот на политиките?</vt:lpstr>
      <vt:lpstr>Затегањето на глобалните финансиски услови ќе ја отежне фискалната консолидација </vt:lpstr>
      <vt:lpstr>Политиките треба да се добро подготвени за претстојната капитална либерализација</vt:lpstr>
      <vt:lpstr>Резимирано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analysis and forecasting in Macedonia</dc:title>
  <dc:creator>Rilind Kabashi</dc:creator>
  <cp:lastModifiedBy>Ivan Stojanovski</cp:lastModifiedBy>
  <cp:revision>884</cp:revision>
  <cp:lastPrinted>2018-10-03T14:28:25Z</cp:lastPrinted>
  <dcterms:created xsi:type="dcterms:W3CDTF">2016-03-24T13:01:59Z</dcterms:created>
  <dcterms:modified xsi:type="dcterms:W3CDTF">2018-10-05T13:40:27Z</dcterms:modified>
</cp:coreProperties>
</file>